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84" r:id="rId6"/>
    <p:sldId id="281" r:id="rId7"/>
    <p:sldId id="268" r:id="rId8"/>
    <p:sldId id="283" r:id="rId9"/>
    <p:sldId id="269" r:id="rId10"/>
    <p:sldId id="286" r:id="rId11"/>
    <p:sldId id="272" r:id="rId12"/>
    <p:sldId id="287" r:id="rId13"/>
    <p:sldId id="288" r:id="rId14"/>
    <p:sldId id="289" r:id="rId15"/>
    <p:sldId id="290" r:id="rId16"/>
    <p:sldId id="291" r:id="rId17"/>
    <p:sldId id="292" r:id="rId18"/>
    <p:sldId id="294" r:id="rId19"/>
    <p:sldId id="295" r:id="rId20"/>
    <p:sldId id="296" r:id="rId21"/>
    <p:sldId id="297" r:id="rId22"/>
    <p:sldId id="298" r:id="rId23"/>
    <p:sldId id="306" r:id="rId24"/>
    <p:sldId id="299" r:id="rId25"/>
    <p:sldId id="300" r:id="rId26"/>
    <p:sldId id="274" r:id="rId27"/>
    <p:sldId id="277" r:id="rId28"/>
    <p:sldId id="302" r:id="rId29"/>
    <p:sldId id="303" r:id="rId30"/>
    <p:sldId id="304" r:id="rId31"/>
    <p:sldId id="301" r:id="rId32"/>
    <p:sldId id="311" r:id="rId33"/>
    <p:sldId id="312" r:id="rId34"/>
    <p:sldId id="266" r:id="rId35"/>
  </p:sldIdLst>
  <p:sldSz cx="9144000" cy="6858000" type="screen4x3"/>
  <p:notesSz cx="6735763" cy="986631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4">
          <p15:clr>
            <a:srgbClr val="A4A3A4"/>
          </p15:clr>
        </p15:guide>
        <p15:guide id="2" pos="29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99A"/>
    <a:srgbClr val="007DAA"/>
    <a:srgbClr val="0D6999"/>
    <a:srgbClr val="287295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Vaalea tyyli 3 - Korostu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1416" y="114"/>
      </p:cViewPr>
      <p:guideLst>
        <p:guide orient="horz" pos="2254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B0C30-F9CC-4CA5-92BD-E809A7E30FE6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430AD-8783-4D8F-BF1F-0A94851744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7825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BC5F3-414C-4BA9-9F71-49099BF359B9}" type="datetimeFigureOut">
              <a:rPr lang="fi-FI" smtClean="0"/>
              <a:t>14.6.2018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3A4D7-0D8E-42BA-A4F1-A7BB429439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54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3A4D7-0D8E-42BA-A4F1-A7BB42943952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207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. 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2491433"/>
            <a:ext cx="7518399" cy="119156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792123"/>
            <a:ext cx="7518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7" name="Kuva 6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4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. Brändi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40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. Lopetusdia">
    <p:bg>
      <p:bgPr>
        <a:solidFill>
          <a:srgbClr val="0D6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32424" y="37828"/>
            <a:ext cx="9073747" cy="6782072"/>
          </a:xfrm>
          <a:prstGeom prst="rect">
            <a:avLst/>
          </a:prstGeom>
          <a:noFill/>
          <a:ln w="76200" cap="sq" cmpd="sng">
            <a:solidFill>
              <a:srgbClr val="FFFFF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/>
          <a:srcRect t="50000"/>
          <a:stretch/>
        </p:blipFill>
        <p:spPr>
          <a:xfrm>
            <a:off x="4420681" y="43232"/>
            <a:ext cx="304800" cy="152400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/>
          <a:srcRect b="43705"/>
          <a:stretch/>
        </p:blipFill>
        <p:spPr>
          <a:xfrm>
            <a:off x="4422775" y="6686413"/>
            <a:ext cx="304800" cy="171587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57822" y="3276600"/>
            <a:ext cx="152400" cy="30480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8926752" y="3276600"/>
            <a:ext cx="152400" cy="30480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4908" y="2673350"/>
            <a:ext cx="44831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6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. Sisältödia valkoise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876301"/>
            <a:ext cx="761999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2107315"/>
            <a:ext cx="7518400" cy="33908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10" name="Kuva 9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1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. Sisältödia sinisellä taustalla">
    <p:bg>
      <p:bgPr>
        <a:solidFill>
          <a:srgbClr val="0D6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873482"/>
            <a:ext cx="7518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2118082"/>
            <a:ext cx="7518400" cy="339089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4241800" cy="36830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8356" y="6179256"/>
            <a:ext cx="965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6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. Sisältödi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6101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87712"/>
            <a:ext cx="4038600" cy="3394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787712"/>
            <a:ext cx="4038600" cy="3394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3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Sisältö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4503" y="533778"/>
            <a:ext cx="4317997" cy="114300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4503" y="1760229"/>
            <a:ext cx="4317998" cy="28050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5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5054602" y="455084"/>
            <a:ext cx="3809368" cy="2506133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6" name="Kuvan paikkamerkki 12"/>
          <p:cNvSpPr>
            <a:spLocks noGrp="1"/>
          </p:cNvSpPr>
          <p:nvPr>
            <p:ph type="pic" sz="quarter" idx="11"/>
          </p:nvPr>
        </p:nvSpPr>
        <p:spPr>
          <a:xfrm>
            <a:off x="5054602" y="3023299"/>
            <a:ext cx="3809368" cy="2506133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Sisältö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3578225"/>
            <a:ext cx="7518400" cy="838054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12800" y="4520873"/>
            <a:ext cx="7518400" cy="1138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428998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9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Otsikko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746044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267" y="2919839"/>
            <a:ext cx="6815666" cy="619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6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. Välidia">
    <p:bg>
      <p:bgPr>
        <a:solidFill>
          <a:srgbClr val="0D6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20799" y="2919839"/>
            <a:ext cx="6547557" cy="619573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4241800" cy="3683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8356" y="6179256"/>
            <a:ext cx="965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6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746044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6" name="Kuva 5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2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3390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747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3" r:id="rId10"/>
    <p:sldLayoutId id="214748366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7DA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xamk.f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tunimi.sukunimi@mamk.fi" TargetMode="External"/><Relationship Id="rId2" Type="http://schemas.openxmlformats.org/officeDocument/2006/relationships/hyperlink" Target="mailto:etunimi.sukunimi@xamk.fi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9566" y="1521070"/>
            <a:ext cx="7490077" cy="1655378"/>
          </a:xfrm>
        </p:spPr>
        <p:txBody>
          <a:bodyPr/>
          <a:lstStyle/>
          <a:p>
            <a:r>
              <a:rPr lang="fi-FI" sz="4000" dirty="0" smtClean="0"/>
              <a:t>Laadunhallinta </a:t>
            </a:r>
            <a:r>
              <a:rPr lang="fi-FI" sz="4000" dirty="0" err="1" smtClean="0"/>
              <a:t>Xamkissa</a:t>
            </a:r>
            <a:endParaRPr lang="fi-FI" sz="4000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0" y="2479762"/>
            <a:ext cx="3400700" cy="39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452846"/>
            <a:ext cx="7619990" cy="1034687"/>
          </a:xfrm>
        </p:spPr>
        <p:txBody>
          <a:bodyPr/>
          <a:lstStyle/>
          <a:p>
            <a:r>
              <a:rPr lang="fi-FI" dirty="0" smtClean="0"/>
              <a:t>Toteutusvaihe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8298" y="1432945"/>
            <a:ext cx="7518400" cy="3390895"/>
          </a:xfrm>
        </p:spPr>
        <p:txBody>
          <a:bodyPr/>
          <a:lstStyle/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Toteutusvaiheessa toimintaa ohjaavat ammattikorkeakoulun laatujärjestelmään kuuluvat ydinprosessit ja tukipalvelut, johtoryhmän ja tiimien päätökset sekä erilaiset ohjeistukset, kuten säännöt, ohjelmat ja menettelyohjeet</a:t>
            </a:r>
            <a:r>
              <a:rPr lang="fi-FI" dirty="0" smtClean="0"/>
              <a:t>.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fi-FI" dirty="0" err="1" smtClean="0"/>
              <a:t>Xamkin</a:t>
            </a:r>
            <a:r>
              <a:rPr lang="fi-FI" dirty="0" smtClean="0"/>
              <a:t> prosessikartta: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7" y="3264950"/>
            <a:ext cx="5329646" cy="25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5714" y="426720"/>
            <a:ext cx="7619990" cy="1339510"/>
          </a:xfrm>
        </p:spPr>
        <p:txBody>
          <a:bodyPr/>
          <a:lstStyle/>
          <a:p>
            <a:r>
              <a:rPr lang="fi-FI" dirty="0" smtClean="0"/>
              <a:t>Arviointivaihe</a:t>
            </a:r>
            <a:endParaRPr lang="fi-FI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354316" y="-127162"/>
            <a:ext cx="11331635" cy="81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8" y="127801"/>
            <a:ext cx="2081348" cy="1893392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2021192"/>
            <a:ext cx="7518400" cy="3796133"/>
          </a:xfrm>
        </p:spPr>
        <p:txBody>
          <a:bodyPr/>
          <a:lstStyle/>
          <a:p>
            <a:pPr>
              <a:buFont typeface="Arial" panose="020B0604020202020204" pitchFamily="34" charset="0"/>
              <a:buChar char="-"/>
            </a:pPr>
            <a:r>
              <a:rPr lang="fi-FI" dirty="0" err="1"/>
              <a:t>Xamkin</a:t>
            </a:r>
            <a:r>
              <a:rPr lang="fi-FI" dirty="0"/>
              <a:t> toiminnan tuloksista ja laadusta kerätään palautetta tuloskorttien, kehityskeskustelujen, palautekyselyjen, sisäisten katselmusten, itsearviointien ja ulkoisten arviointien kautta. </a:t>
            </a:r>
            <a:endParaRPr lang="fi-FI" dirty="0" smtClean="0"/>
          </a:p>
          <a:p>
            <a:pPr>
              <a:buFont typeface="Arial" panose="020B0604020202020204" pitchFamily="34" charset="0"/>
              <a:buChar char="-"/>
            </a:pPr>
            <a:r>
              <a:rPr lang="fi-FI" dirty="0" smtClean="0"/>
              <a:t>Arviointi- </a:t>
            </a:r>
            <a:r>
              <a:rPr lang="fi-FI" dirty="0"/>
              <a:t>ja palautejärjestelmän tuottamaa tietoa käytetään ammattikorkeakoulun johtamisessa ja toiminnanohjauksessa organisaation kaikilla eri tasoilla. 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fi-FI" dirty="0"/>
              <a:t>Arviointi- ja palautejärjestelmän laatutyökaluja ovat tuloskortit, opiskelija-, henkilöstö- ja sidosryhmäpalautteet, kehityskeskustelut, katselmukset, itsearvioinnit ja ulkoiset arvioinnit. Lisätietoja kohdassa 3 Miten ja millä työkaluilla toimintaa kehitetään? </a:t>
            </a:r>
          </a:p>
        </p:txBody>
      </p:sp>
    </p:spTree>
    <p:extLst>
      <p:ext uri="{BB962C8B-B14F-4D97-AF65-F5344CB8AC3E}">
        <p14:creationId xmlns:p14="http://schemas.microsoft.com/office/powerpoint/2010/main" val="1636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287383"/>
            <a:ext cx="7619990" cy="635726"/>
          </a:xfrm>
        </p:spPr>
        <p:txBody>
          <a:bodyPr/>
          <a:lstStyle/>
          <a:p>
            <a:r>
              <a:rPr lang="fi-FI" dirty="0" smtClean="0"/>
              <a:t>Kehittämisvaihe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1105989"/>
            <a:ext cx="7904480" cy="506838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Ydinprosessien mukaista toimintaa ja tukipalveluja kehitetään systemaattisesti. Kehittäminen perustuu kerättyyn ulkoiseen ja </a:t>
            </a:r>
            <a:r>
              <a:rPr lang="fi-FI" dirty="0" smtClean="0"/>
              <a:t>         sisäiseen </a:t>
            </a:r>
            <a:r>
              <a:rPr lang="fi-FI" dirty="0"/>
              <a:t>arviointi- ja palautetietoon.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Kehittämistarpeet </a:t>
            </a:r>
            <a:r>
              <a:rPr lang="fi-FI" dirty="0"/>
              <a:t>nousevat </a:t>
            </a:r>
            <a:r>
              <a:rPr lang="fi-FI" dirty="0" smtClean="0"/>
              <a:t>esimerkiksi </a:t>
            </a:r>
            <a:r>
              <a:rPr lang="fi-FI" dirty="0"/>
              <a:t>strategian ja eri toimenpideohjelmien tai tuloskorteissa asetettujen tavoitteiden pohjalta. Myös </a:t>
            </a:r>
            <a:r>
              <a:rPr lang="fi-FI" dirty="0" err="1"/>
              <a:t>Xamkin</a:t>
            </a:r>
            <a:r>
              <a:rPr lang="fi-FI" dirty="0"/>
              <a:t> arviointi- ja palautejärjestelmä nostaa esille erilaisia kehittämistarpeita.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Tämän tiedon pohjalta esille nousseet kehittämistoimenpiteet suunnitellaan ja toteutetaan. </a:t>
            </a:r>
            <a:r>
              <a:rPr lang="fi-FI" dirty="0" err="1"/>
              <a:t>Xamk</a:t>
            </a:r>
            <a:r>
              <a:rPr lang="fi-FI" dirty="0"/>
              <a:t>-tasolla kehittäminen voi tapahtua ulkopuolisella rahoituksella toteutettavina TKI-hankkeina tai omalla rahoituksella toteutettavina kehittämisprojekteina. </a:t>
            </a:r>
            <a:r>
              <a:rPr lang="fi-FI" dirty="0" smtClean="0"/>
              <a:t>Yksikkö/koulutus/yksilötasolla </a:t>
            </a:r>
            <a:r>
              <a:rPr lang="fi-FI" dirty="0"/>
              <a:t>toteutetaan erilaisia kehittämistoimenpiteitä. 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Kehittämistoimenpiteiden toteutumista ja vaikuttavuutta seurataan ja arvioidaan hankkeiden raporteissa, johdon katselmuksissa asetettujen kehittämiskohteiden itsearvioinneissa sekä kehittämisprojektien ja hankkeitten itsearvioinneissa.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Kehittämistoimenpiteiden </a:t>
            </a:r>
            <a:r>
              <a:rPr lang="fi-FI" dirty="0"/>
              <a:t>tulokset hyödynnetään ammattikorkeakoulun operatiivisessa toiminnassa tai strategisissa valinnoissa.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Kehittämistoimenpiteet </a:t>
            </a:r>
            <a:r>
              <a:rPr lang="fi-FI" dirty="0"/>
              <a:t>dokumentoidaan ja niistä tiedotetaan korkeakouluyhteisön jäsenille.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410" y="236432"/>
            <a:ext cx="1510247" cy="13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876301"/>
            <a:ext cx="7619990" cy="1143000"/>
          </a:xfrm>
        </p:spPr>
        <p:txBody>
          <a:bodyPr/>
          <a:lstStyle/>
          <a:p>
            <a:r>
              <a:rPr lang="fi-FI" dirty="0" smtClean="0"/>
              <a:t>MITEN ja millä työkaluilla toimintaa kehitetään?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623272"/>
              </p:ext>
            </p:extLst>
          </p:nvPr>
        </p:nvGraphicFramePr>
        <p:xfrm>
          <a:off x="812800" y="2177142"/>
          <a:ext cx="7518400" cy="276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0310">
                <a:tc gridSpan="2">
                  <a:txBody>
                    <a:bodyPr/>
                    <a:lstStyle/>
                    <a:p>
                      <a:pPr algn="ctr"/>
                      <a:r>
                        <a:rPr lang="fi-FI" b="1" dirty="0" err="1" smtClean="0">
                          <a:solidFill>
                            <a:schemeClr val="bg1"/>
                          </a:solidFill>
                        </a:rPr>
                        <a:t>Xamkin</a:t>
                      </a:r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 laatutyökalut</a:t>
                      </a:r>
                    </a:p>
                    <a:p>
                      <a:pPr algn="ctr"/>
                      <a:endParaRPr lang="fi-FI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872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Prosessit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Itsearvioinnit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Menettely- ja muut ohjeet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Ulkoiset arvioinnit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Laatupalautteet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Tuloskortit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Katselmukset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Kehityskeskustelut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Mittaussuunnitelma</a:t>
                      </a:r>
                    </a:p>
                    <a:p>
                      <a:pPr algn="ctr"/>
                      <a:endParaRPr lang="fi-FI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872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83" y="5037542"/>
            <a:ext cx="1997906" cy="181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296091"/>
            <a:ext cx="7619990" cy="644435"/>
          </a:xfrm>
        </p:spPr>
        <p:txBody>
          <a:bodyPr/>
          <a:lstStyle/>
          <a:p>
            <a:r>
              <a:rPr lang="fi-FI" dirty="0" smtClean="0"/>
              <a:t>Prosessit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799" y="1158240"/>
            <a:ext cx="7730309" cy="460683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−"/>
            </a:pPr>
            <a:r>
              <a:rPr lang="fi-FI" dirty="0" err="1"/>
              <a:t>Xamkin</a:t>
            </a:r>
            <a:r>
              <a:rPr lang="fi-FI" dirty="0"/>
              <a:t> prosessit ja ohjeistukset on jaettu </a:t>
            </a:r>
            <a:r>
              <a:rPr lang="fi-FI" dirty="0" smtClean="0"/>
              <a:t>kolmelle </a:t>
            </a:r>
            <a:r>
              <a:rPr lang="fi-FI" dirty="0"/>
              <a:t>tasolle: </a:t>
            </a:r>
            <a:endParaRPr lang="fi-FI" dirty="0" smtClean="0"/>
          </a:p>
          <a:p>
            <a:pPr lvl="1">
              <a:buFont typeface="+mj-lt"/>
              <a:buAutoNum type="arabicParenR"/>
            </a:pPr>
            <a:r>
              <a:rPr lang="fi-FI" dirty="0" smtClean="0"/>
              <a:t>ydinprosessit </a:t>
            </a:r>
            <a:r>
              <a:rPr lang="fi-FI" dirty="0"/>
              <a:t>ja </a:t>
            </a:r>
            <a:r>
              <a:rPr lang="fi-FI" dirty="0" smtClean="0"/>
              <a:t>tukipalvelut</a:t>
            </a:r>
          </a:p>
          <a:p>
            <a:pPr lvl="1">
              <a:buFont typeface="+mj-lt"/>
              <a:buAutoNum type="arabicParenR"/>
            </a:pPr>
            <a:r>
              <a:rPr lang="fi-FI" dirty="0" smtClean="0"/>
              <a:t>lakisääteiset </a:t>
            </a:r>
            <a:r>
              <a:rPr lang="fi-FI" dirty="0"/>
              <a:t>ohjeistukset, jotka voivat olla sääntöjä, ohjelmia tai ohjeita </a:t>
            </a:r>
            <a:endParaRPr lang="fi-FI" dirty="0" smtClean="0"/>
          </a:p>
          <a:p>
            <a:pPr lvl="1">
              <a:buFont typeface="+mj-lt"/>
              <a:buAutoNum type="arabicParenR"/>
            </a:pPr>
            <a:r>
              <a:rPr lang="fi-FI" dirty="0"/>
              <a:t>m</a:t>
            </a:r>
            <a:r>
              <a:rPr lang="fi-FI" dirty="0" smtClean="0"/>
              <a:t>enettely- </a:t>
            </a:r>
            <a:r>
              <a:rPr lang="fi-FI" dirty="0"/>
              <a:t>ja muut </a:t>
            </a:r>
            <a:r>
              <a:rPr lang="fi-FI" dirty="0" smtClean="0"/>
              <a:t>ohjeet.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Ydinprosessit </a:t>
            </a:r>
            <a:r>
              <a:rPr lang="fi-FI" dirty="0"/>
              <a:t>ja tukipalvelujen prosessit kuvataan </a:t>
            </a:r>
            <a:r>
              <a:rPr lang="fi-FI" b="1" dirty="0" smtClean="0"/>
              <a:t>IMS-toimintajärjestelmässä </a:t>
            </a:r>
            <a:r>
              <a:rPr lang="fi-FI" dirty="0" smtClean="0"/>
              <a:t>prosessiohjeen mukaisesti. 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Prosessit-osion </a:t>
            </a:r>
            <a:r>
              <a:rPr lang="fi-FI" dirty="0"/>
              <a:t>kolme keskeistä kokonaisuutta ovat prosessikartta, prosessipuu sekä kolmisivutekniikan periaatteella esitetty prosessikuvaus. 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Prosessikuvaukseen </a:t>
            </a:r>
            <a:r>
              <a:rPr lang="fi-FI" dirty="0"/>
              <a:t>kuuluvat </a:t>
            </a:r>
            <a:endParaRPr lang="fi-FI" dirty="0" smtClean="0"/>
          </a:p>
          <a:p>
            <a:pPr marL="800100" lvl="1" indent="-342900">
              <a:buFont typeface="+mj-lt"/>
              <a:buAutoNum type="arabicPeriod"/>
            </a:pPr>
            <a:r>
              <a:rPr lang="fi-FI" b="1" dirty="0" smtClean="0"/>
              <a:t>yhteenvetosivu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b="1" dirty="0" smtClean="0"/>
              <a:t>uimaratamallin </a:t>
            </a:r>
            <a:r>
              <a:rPr lang="fi-FI" b="1" dirty="0"/>
              <a:t>mukainen prosessikaavio </a:t>
            </a:r>
            <a:endParaRPr lang="fi-FI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fi-FI" b="1" dirty="0" smtClean="0"/>
              <a:t>tarkempi </a:t>
            </a:r>
            <a:r>
              <a:rPr lang="fi-FI" b="1" dirty="0"/>
              <a:t>prosessin vaiheiden kuvaus</a:t>
            </a:r>
            <a:r>
              <a:rPr lang="fi-FI" dirty="0"/>
              <a:t>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P</a:t>
            </a:r>
            <a:r>
              <a:rPr lang="fi-FI" dirty="0" smtClean="0"/>
              <a:t>rosessikuvauksiin </a:t>
            </a:r>
            <a:r>
              <a:rPr lang="fi-FI" dirty="0"/>
              <a:t>voidaan linkittää työohjeita ja lomakkeita, kansioita, mittareita, nettisivuja sekä esimerkiksi siirtymisiä muihin tietojärjestelmiin. Muutokset laadittuihin kuvauksiin tai linkityksiin versioituvat automaattisesti.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29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5714" y="-127162"/>
            <a:ext cx="7619990" cy="1592581"/>
          </a:xfrm>
        </p:spPr>
        <p:txBody>
          <a:bodyPr/>
          <a:lstStyle/>
          <a:p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734260"/>
              </p:ext>
            </p:extLst>
          </p:nvPr>
        </p:nvGraphicFramePr>
        <p:xfrm>
          <a:off x="609596" y="470263"/>
          <a:ext cx="7576460" cy="5313047"/>
        </p:xfrm>
        <a:graphic>
          <a:graphicData uri="http://schemas.openxmlformats.org/drawingml/2006/table">
            <a:tbl>
              <a:tblPr firstRow="1" firstCol="1" bandRow="1"/>
              <a:tblGrid>
                <a:gridCol w="1894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4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5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26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5956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ARVIOINTI JA PALAUTEJÄRJESTELMÄ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1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Johto/yksikkö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Henkilöstö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Opiskelijat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Sidosryhmät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9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Tuloskortit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Katselmukset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Itsearvioinnit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Ulkoiset arvioinnit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Kehityskeskustelut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Työyhteisön </a:t>
                      </a:r>
                      <a:r>
                        <a:rPr lang="fi-FI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kehittämiskysely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fi-FI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Tasa-arvo- ja yhdenvertaisuus-kysely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Tukipalvelujen </a:t>
                      </a:r>
                      <a:r>
                        <a:rPr lang="fi-FI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palautekyselyt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Asiakaspalvelu-kyselyt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Opintojakso-palautteet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Tulokysely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Koulutuksen </a:t>
                      </a:r>
                      <a:r>
                        <a:rPr lang="fi-FI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kehittämiskysely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Tasa-arvo- ja yhdenvertaisuus-kysely</a:t>
                      </a:r>
                      <a:endParaRPr lang="fi-FI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Ammattikorkea-koulujen </a:t>
                      </a:r>
                      <a:r>
                        <a:rPr lang="fi-FI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valmistumisvaiheen </a:t>
                      </a:r>
                      <a:r>
                        <a:rPr lang="fi-FI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opiskelijapalaute-kysely (AVOP)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Tukipalvelujen </a:t>
                      </a:r>
                      <a:r>
                        <a:rPr lang="fi-FI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palautekyselyt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Asiakaspalvelukyselyt</a:t>
                      </a:r>
                      <a:endParaRPr lang="fi-FI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Sidosryhmä-palaute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Alumnikysely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Hankkeiden </a:t>
                      </a:r>
                      <a:r>
                        <a:rPr lang="fi-FI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arvioinnit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Asiakaspalvelu-kyselyt</a:t>
                      </a:r>
                      <a:endParaRPr lang="fi-FI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354316" y="-127162"/>
            <a:ext cx="11331635" cy="81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Kuvaselitenuoli ylös 2"/>
          <p:cNvSpPr/>
          <p:nvPr/>
        </p:nvSpPr>
        <p:spPr>
          <a:xfrm>
            <a:off x="4397826" y="5747159"/>
            <a:ext cx="1976848" cy="914400"/>
          </a:xfrm>
          <a:prstGeom prst="upArrowCallout">
            <a:avLst/>
          </a:prstGeom>
          <a:solidFill>
            <a:srgbClr val="FFC000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chemeClr val="tx1"/>
                </a:solidFill>
              </a:rPr>
              <a:t>Kehittämis</a:t>
            </a:r>
            <a:r>
              <a:rPr lang="fi-FI" b="1" dirty="0" smtClean="0">
                <a:solidFill>
                  <a:schemeClr val="tx1"/>
                </a:solidFill>
              </a:rPr>
              <a:t>-foorumit</a:t>
            </a: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6" y="3670738"/>
            <a:ext cx="1792883" cy="16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339634"/>
            <a:ext cx="7619990" cy="714103"/>
          </a:xfrm>
        </p:spPr>
        <p:txBody>
          <a:bodyPr/>
          <a:lstStyle/>
          <a:p>
            <a:r>
              <a:rPr lang="fi-FI" dirty="0" smtClean="0"/>
              <a:t>Opintojaksopalautteet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1227909"/>
            <a:ext cx="7518400" cy="4270301"/>
          </a:xfrm>
        </p:spPr>
        <p:txBody>
          <a:bodyPr/>
          <a:lstStyle/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Kaikista opintojaksoista kerätään välipalautetta ja loppupalautetta.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Opettaja </a:t>
            </a:r>
            <a:r>
              <a:rPr lang="fi-FI" dirty="0"/>
              <a:t>kokoaa laadullisen välipalautteen oman osuutensa puolivälissä paperilomakkeella tai sähköisellä </a:t>
            </a:r>
            <a:r>
              <a:rPr lang="fi-FI" dirty="0" smtClean="0"/>
              <a:t>työkalulla.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Opintojakson </a:t>
            </a:r>
            <a:r>
              <a:rPr lang="fi-FI" dirty="0"/>
              <a:t>vastuuopettaja kokoaa loppupalautteen </a:t>
            </a:r>
            <a:r>
              <a:rPr lang="fi-FI" dirty="0" smtClean="0"/>
              <a:t>sähköisellä työkalulla opintojakson </a:t>
            </a:r>
            <a:r>
              <a:rPr lang="fi-FI" dirty="0"/>
              <a:t>lopussa. </a:t>
            </a:r>
            <a:endParaRPr lang="fi-FI" dirty="0" smtClean="0"/>
          </a:p>
          <a:p>
            <a:pPr marL="57150" indent="0">
              <a:buNone/>
            </a:pPr>
            <a:endParaRPr lang="fi-FI" dirty="0" smtClean="0"/>
          </a:p>
          <a:p>
            <a:pPr marL="57150" indent="0">
              <a:buNone/>
            </a:pPr>
            <a:r>
              <a:rPr lang="fi-FI" b="1" dirty="0" smtClean="0"/>
              <a:t>Opintojaksopalautteen polku:</a:t>
            </a:r>
            <a:endParaRPr lang="fi-FI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37" y="3976469"/>
            <a:ext cx="5647955" cy="17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235131"/>
            <a:ext cx="7619990" cy="679269"/>
          </a:xfrm>
        </p:spPr>
        <p:txBody>
          <a:bodyPr/>
          <a:lstStyle/>
          <a:p>
            <a:r>
              <a:rPr lang="fi-FI" dirty="0" smtClean="0"/>
              <a:t>Muut opiskelijakyselyt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2846" y="914400"/>
            <a:ext cx="7602583" cy="557348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−"/>
            </a:pPr>
            <a:r>
              <a:rPr lang="fi-FI" b="1" dirty="0"/>
              <a:t>Tulokyselyllä</a:t>
            </a:r>
            <a:r>
              <a:rPr lang="fi-FI" dirty="0"/>
              <a:t> kootaan tietoa opiskelun aloittamiseen liittyvästä perehdytyksestä, työskentelyilmapiiristä, </a:t>
            </a:r>
            <a:r>
              <a:rPr lang="fi-FI" dirty="0" err="1"/>
              <a:t>opiskelijatuutoroinnista</a:t>
            </a:r>
            <a:r>
              <a:rPr lang="fi-FI" dirty="0"/>
              <a:t> ja opiskelijoiden tyytyväisyydestä. </a:t>
            </a:r>
            <a:endParaRPr lang="fi-FI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fi-FI" dirty="0" smtClean="0"/>
              <a:t>Tulokyselyyn </a:t>
            </a:r>
            <a:r>
              <a:rPr lang="fi-FI" dirty="0"/>
              <a:t>vastaavat kaikki tutkintoon johtavan koulutuksen </a:t>
            </a:r>
            <a:r>
              <a:rPr lang="fi-FI" dirty="0" smtClean="0"/>
              <a:t>opiskelijat ensimmäisen lukukautensa </a:t>
            </a:r>
            <a:r>
              <a:rPr lang="fi-FI" dirty="0"/>
              <a:t>aikana</a:t>
            </a:r>
            <a:r>
              <a:rPr lang="fi-FI" dirty="0" smtClean="0"/>
              <a:t>.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fi-FI" b="1" dirty="0"/>
              <a:t>Koulutuksen kehittämiskyselyllä </a:t>
            </a:r>
            <a:r>
              <a:rPr lang="fi-FI" dirty="0"/>
              <a:t>kerätyn tiedon avulla kehitetään koulutusta, opintojen ohjausta ja opiskelijan itseohjautuvuutta, oppimisympäristöä ja työskentelyilmapiiriä. </a:t>
            </a:r>
            <a:endParaRPr lang="fi-FI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fi-FI" dirty="0" smtClean="0"/>
              <a:t>Koulutuksen </a:t>
            </a:r>
            <a:r>
              <a:rPr lang="fi-FI" dirty="0"/>
              <a:t>kehittämiskyselyyn vastaavat opiskelijat opintojen puolivälissä.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Kaikki ammattikorkeakouluista valmistuvat tutkinto-opiskelijat vastaavat ammattikorkeakoulujen ja opetusministeriön yhteiseen </a:t>
            </a:r>
            <a:r>
              <a:rPr lang="fi-FI" b="1" dirty="0"/>
              <a:t>ammattikorkeakoulujen valmistumisvaiheen opiskelijapalautekyselyyn (AVOP). </a:t>
            </a:r>
            <a:endParaRPr lang="fi-FI" b="1" dirty="0" smtClean="0"/>
          </a:p>
          <a:p>
            <a:pPr lvl="1"/>
            <a:r>
              <a:rPr lang="fi-FI" dirty="0" smtClean="0"/>
              <a:t>Opiskelijat </a:t>
            </a:r>
            <a:r>
              <a:rPr lang="fi-FI" dirty="0"/>
              <a:t>vastaavat kyselyyn noin kolme viikkoa ennen valmistumisajankohtaa. </a:t>
            </a:r>
            <a:endParaRPr lang="fi-FI" dirty="0" smtClean="0"/>
          </a:p>
          <a:p>
            <a:pPr lvl="1"/>
            <a:r>
              <a:rPr lang="fi-FI" dirty="0" smtClean="0"/>
              <a:t>AVOP-kyselyn</a:t>
            </a:r>
            <a:r>
              <a:rPr lang="fi-FI" dirty="0"/>
              <a:t> kysymykset koostuvat seitsemästä osiosta, jotka ovat: taustatiedot, opetus ja oppiminen, kansainvälisyys, monikulttuurisuus ja kieliopinnot, työelämäyhteydet ja työelämäneuvonta, harjoittelu, opinnäytetyö ja opiskelutyytyväisyys.  </a:t>
            </a:r>
            <a:endParaRPr lang="fi-FI" dirty="0" smtClean="0"/>
          </a:p>
          <a:p>
            <a:pPr lvl="1"/>
            <a:r>
              <a:rPr lang="fi-FI" dirty="0" smtClean="0"/>
              <a:t>Vastauksia </a:t>
            </a:r>
            <a:r>
              <a:rPr lang="fi-FI" dirty="0"/>
              <a:t>käytetään ammattikorkeakoulujen toiminnan kehittämiseen.  </a:t>
            </a:r>
          </a:p>
          <a:p>
            <a:pPr>
              <a:buFont typeface="Arial" panose="020B0604020202020204" pitchFamily="34" charset="0"/>
              <a:buChar char="−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5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235131"/>
            <a:ext cx="7619990" cy="644435"/>
          </a:xfrm>
        </p:spPr>
        <p:txBody>
          <a:bodyPr/>
          <a:lstStyle/>
          <a:p>
            <a:r>
              <a:rPr lang="fi-FI" dirty="0" smtClean="0"/>
              <a:t>Muut kyselyt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966651"/>
            <a:ext cx="7518400" cy="475488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−"/>
            </a:pPr>
            <a:r>
              <a:rPr lang="fi-FI" b="1" dirty="0"/>
              <a:t>Työyhteisön kehittämiskysely </a:t>
            </a:r>
            <a:r>
              <a:rPr lang="fi-FI" dirty="0"/>
              <a:t>on henkilökunnalle tarkoitettu kysely, jonka tuloksia käytetään henkilöstön, työn ja yksikköjen sekä koko ammattikorkeakoulun kehittämiseen ja vahvuuksien </a:t>
            </a:r>
            <a:r>
              <a:rPr lang="fi-FI" dirty="0" smtClean="0"/>
              <a:t>ylläpitämiseen.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Sidosryhmä- </a:t>
            </a:r>
            <a:r>
              <a:rPr lang="fi-FI" dirty="0"/>
              <a:t>ja alumnipalautetta kerätään kyselyillä 3–5 vuoden välein. </a:t>
            </a:r>
            <a:endParaRPr lang="fi-FI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fi-FI" b="1" dirty="0" smtClean="0"/>
              <a:t>Alumnikyselyllä</a:t>
            </a:r>
            <a:r>
              <a:rPr lang="fi-FI" dirty="0" smtClean="0"/>
              <a:t> </a:t>
            </a:r>
            <a:r>
              <a:rPr lang="fi-FI" dirty="0"/>
              <a:t>selvitetään alumnien työllistymistä ja urakehitystä, koulutuksen antamia työelämävalmiuksia ja alumnien tiedontarpeita. </a:t>
            </a:r>
            <a:endParaRPr lang="fi-FI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fi-FI" b="1" dirty="0" smtClean="0"/>
              <a:t>Sidosryhmäkyselyllä</a:t>
            </a:r>
            <a:r>
              <a:rPr lang="fi-FI" dirty="0" smtClean="0"/>
              <a:t> </a:t>
            </a:r>
            <a:r>
              <a:rPr lang="fi-FI" dirty="0"/>
              <a:t>selvitetään sidosryhmien kokemuksia yhteistyöstä ja tarjoamistamme palveluista sekä roolistamme alueellisena toimijana ja aluekehittäjänä. Tavoitteena on myös selvittää, mitä tietoa </a:t>
            </a:r>
            <a:r>
              <a:rPr lang="fi-FI" dirty="0" err="1"/>
              <a:t>Xamkista</a:t>
            </a:r>
            <a:r>
              <a:rPr lang="fi-FI" dirty="0"/>
              <a:t> sidosryhmämme tarvitsevat ja miten hyvin tietoa on saatavilla</a:t>
            </a:r>
            <a:r>
              <a:rPr lang="fi-FI" dirty="0" smtClean="0"/>
              <a:t>.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Opiskelijoilta ja henkilöstöltä kootaan lisäksi noin joka toinen vuosi </a:t>
            </a:r>
            <a:r>
              <a:rPr lang="fi-FI" b="1" dirty="0"/>
              <a:t>palautetta tukipalveluista</a:t>
            </a:r>
            <a:r>
              <a:rPr lang="fi-FI" dirty="0"/>
              <a:t>: mm. opintotoimistosta, tietohallintopalveluista, kirjastopalveluista (valtakunnallinen kysely) ja kansainvälistymispalveluista</a:t>
            </a:r>
          </a:p>
        </p:txBody>
      </p:sp>
    </p:spTree>
    <p:extLst>
      <p:ext uri="{BB962C8B-B14F-4D97-AF65-F5344CB8AC3E}">
        <p14:creationId xmlns:p14="http://schemas.microsoft.com/office/powerpoint/2010/main" val="32702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235131"/>
            <a:ext cx="7619990" cy="792480"/>
          </a:xfrm>
        </p:spPr>
        <p:txBody>
          <a:bodyPr/>
          <a:lstStyle/>
          <a:p>
            <a:r>
              <a:rPr lang="fi-FI" dirty="0" smtClean="0"/>
              <a:t>Katselmukset…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949235"/>
            <a:ext cx="7619990" cy="454897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−"/>
            </a:pPr>
            <a:r>
              <a:rPr lang="fi-FI" dirty="0" err="1"/>
              <a:t>Xamkin</a:t>
            </a:r>
            <a:r>
              <a:rPr lang="fi-FI" dirty="0"/>
              <a:t> johtoryhmä tekee vuosittain yksiköissä </a:t>
            </a:r>
            <a:r>
              <a:rPr lang="fi-FI" b="1" dirty="0"/>
              <a:t>johdon katselmuksen</a:t>
            </a:r>
            <a:r>
              <a:rPr lang="fi-FI" dirty="0"/>
              <a:t>. </a:t>
            </a:r>
            <a:endParaRPr lang="fi-FI" dirty="0" smtClean="0"/>
          </a:p>
          <a:p>
            <a:pPr lvl="1"/>
            <a:r>
              <a:rPr lang="fi-FI" dirty="0" smtClean="0"/>
              <a:t>Tavoitteena </a:t>
            </a:r>
            <a:r>
              <a:rPr lang="fi-FI" dirty="0"/>
              <a:t>on arvioida yksikön toimintaa sekä tukea ja edistää itseohjattua kehitystyötä. </a:t>
            </a:r>
            <a:endParaRPr lang="fi-FI" dirty="0" smtClean="0"/>
          </a:p>
          <a:p>
            <a:pPr lvl="1"/>
            <a:r>
              <a:rPr lang="fi-FI" dirty="0" smtClean="0"/>
              <a:t>Katselmuksessa </a:t>
            </a:r>
            <a:r>
              <a:rPr lang="fi-FI" dirty="0"/>
              <a:t>käsitellään yksiköiden toimintaa, tuloksia ja taloutta. </a:t>
            </a:r>
            <a:endParaRPr lang="fi-FI" dirty="0" smtClean="0"/>
          </a:p>
          <a:p>
            <a:pPr lvl="1"/>
            <a:r>
              <a:rPr lang="fi-FI" dirty="0" smtClean="0"/>
              <a:t>Lisäksi </a:t>
            </a:r>
            <a:r>
              <a:rPr lang="fi-FI" dirty="0"/>
              <a:t>käsitellään edellisenä vuonna sovitut kehittämistoimenpiteet ja sovitaan uusista kehittämistavoitteista palautejärjestelmän antamien tulosten ja johdon katselmuksen pohjalta. </a:t>
            </a:r>
            <a:endParaRPr lang="fi-FI" dirty="0" smtClean="0"/>
          </a:p>
          <a:p>
            <a:pPr lvl="1"/>
            <a:r>
              <a:rPr lang="fi-FI" dirty="0"/>
              <a:t>Yksiköistä katselmuksiin osallistuvat yksikön johtaja tai päällikkö, </a:t>
            </a:r>
            <a:r>
              <a:rPr lang="fi-FI" dirty="0" smtClean="0"/>
              <a:t>muita </a:t>
            </a:r>
            <a:r>
              <a:rPr lang="fi-FI" dirty="0"/>
              <a:t>avainhenkilöt ja </a:t>
            </a:r>
            <a:r>
              <a:rPr lang="fi-FI" dirty="0" smtClean="0"/>
              <a:t>koulutusyksiköissä myös opiskelijoiden </a:t>
            </a:r>
            <a:r>
              <a:rPr lang="fi-FI" dirty="0"/>
              <a:t>edustajat.</a:t>
            </a:r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8270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D699A"/>
                </a:solidFill>
              </a:rPr>
              <a:t>Sisältö</a:t>
            </a:r>
            <a:endParaRPr lang="fi-FI" dirty="0">
              <a:solidFill>
                <a:srgbClr val="0D699A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+mj-lt"/>
              <a:buAutoNum type="arabicPeriod"/>
            </a:pPr>
            <a:r>
              <a:rPr lang="fi-FI" sz="2800" dirty="0" smtClean="0"/>
              <a:t>MIKSI laadunhallintaa tarvitaan korkeakouluissa?</a:t>
            </a:r>
          </a:p>
          <a:p>
            <a:pPr>
              <a:buFont typeface="+mj-lt"/>
              <a:buAutoNum type="arabicPeriod"/>
            </a:pPr>
            <a:r>
              <a:rPr lang="fi-FI" sz="2800" dirty="0" smtClean="0"/>
              <a:t>MITÄ laatujärjestelmän kokonaisuuteen kuuluu?</a:t>
            </a:r>
          </a:p>
          <a:p>
            <a:pPr>
              <a:buFont typeface="+mj-lt"/>
              <a:buAutoNum type="arabicPeriod"/>
            </a:pPr>
            <a:r>
              <a:rPr lang="fi-FI" sz="2800" dirty="0" smtClean="0"/>
              <a:t>MITEN ja millä työkaluilla toimintaa kehitetään?</a:t>
            </a:r>
          </a:p>
          <a:p>
            <a:pPr>
              <a:buFont typeface="+mj-lt"/>
              <a:buAutoNum type="arabicPeriod"/>
            </a:pPr>
            <a:r>
              <a:rPr lang="fi-FI" sz="2800" dirty="0" smtClean="0"/>
              <a:t>KETKÄ ovat laadun tekijöitä </a:t>
            </a:r>
            <a:r>
              <a:rPr lang="fi-FI" sz="2800" dirty="0" err="1" smtClean="0"/>
              <a:t>Xamkissa</a:t>
            </a:r>
            <a:r>
              <a:rPr lang="fi-FI" sz="2800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fi-FI" sz="2800" dirty="0" smtClean="0"/>
              <a:t>MIHIN olemme menossa?</a:t>
            </a:r>
            <a:endParaRPr lang="fi-FI" sz="28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86" y="87086"/>
            <a:ext cx="2595153" cy="25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418011"/>
            <a:ext cx="7619990" cy="853440"/>
          </a:xfrm>
        </p:spPr>
        <p:txBody>
          <a:bodyPr/>
          <a:lstStyle/>
          <a:p>
            <a:r>
              <a:rPr lang="fi-FI" dirty="0" smtClean="0"/>
              <a:t>…Katselmukset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1375954"/>
            <a:ext cx="7518400" cy="46329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−"/>
            </a:pPr>
            <a:r>
              <a:rPr lang="fi-FI" b="1" dirty="0"/>
              <a:t>Koulutusten ESG-arviointeja</a:t>
            </a:r>
            <a:r>
              <a:rPr lang="fi-FI" dirty="0"/>
              <a:t> toteutetaan erillisen suunnitelman mukaan. </a:t>
            </a:r>
            <a:endParaRPr lang="fi-FI" dirty="0" smtClean="0"/>
          </a:p>
          <a:p>
            <a:pPr lvl="1"/>
            <a:r>
              <a:rPr lang="fi-FI" dirty="0" smtClean="0"/>
              <a:t>Yksi </a:t>
            </a:r>
            <a:r>
              <a:rPr lang="fi-FI" dirty="0" err="1"/>
              <a:t>ESG:n</a:t>
            </a:r>
            <a:r>
              <a:rPr lang="fi-FI" dirty="0"/>
              <a:t> sisäisen laadunhallinnan periaatteista on koulutusten jatkuva seuranta ja arviointi. </a:t>
            </a:r>
            <a:endParaRPr lang="fi-FI" dirty="0" smtClean="0"/>
          </a:p>
          <a:p>
            <a:pPr lvl="1"/>
            <a:r>
              <a:rPr lang="fi-FI" dirty="0" smtClean="0"/>
              <a:t>Sen </a:t>
            </a:r>
            <a:r>
              <a:rPr lang="fi-FI" dirty="0"/>
              <a:t>mukaan korkeakoulujen tulee seurata ja säännöllisesti arvioida koulutuksiaan varmistaakseen, että niille asetetut tavoitteet saavutetaan ja että ne vastaavat opiskelijoiden ja yhteiskunnan tarpeita. </a:t>
            </a:r>
            <a:endParaRPr lang="fi-FI" dirty="0" smtClean="0"/>
          </a:p>
          <a:p>
            <a:pPr lvl="1"/>
            <a:r>
              <a:rPr lang="fi-FI" dirty="0" smtClean="0"/>
              <a:t>Näiden </a:t>
            </a:r>
            <a:r>
              <a:rPr lang="fi-FI" dirty="0"/>
              <a:t>arviointien tulee johtaa koulutusten jatkuvaan parantamiseen. </a:t>
            </a:r>
            <a:endParaRPr lang="fi-FI" dirty="0" smtClean="0"/>
          </a:p>
          <a:p>
            <a:pPr lvl="1"/>
            <a:r>
              <a:rPr lang="fi-FI" dirty="0" smtClean="0"/>
              <a:t>Kaikista </a:t>
            </a:r>
            <a:r>
              <a:rPr lang="fi-FI" dirty="0"/>
              <a:t>arviointien perusteella suunnitelluista tai toteutetuista toimenpiteistä tulee tiedottaa kaikkia, joita asia koskee</a:t>
            </a:r>
            <a:r>
              <a:rPr lang="fi-FI" dirty="0" smtClean="0"/>
              <a:t>.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Lisäksi </a:t>
            </a:r>
            <a:r>
              <a:rPr lang="fi-FI" dirty="0"/>
              <a:t>voidaan myös tehdä muita, eri tavoin kohdennettuja katselmuksia: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fi-FI" dirty="0"/>
              <a:t>laatukatselmus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fi-FI" dirty="0"/>
              <a:t>koulutusten ESG-arviointi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fi-FI" dirty="0"/>
              <a:t>TKI-kierros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fi-FI" dirty="0"/>
              <a:t>ym.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12" y="4704806"/>
            <a:ext cx="228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461555"/>
            <a:ext cx="7619990" cy="757646"/>
          </a:xfrm>
        </p:spPr>
        <p:txBody>
          <a:bodyPr/>
          <a:lstStyle/>
          <a:p>
            <a:r>
              <a:rPr lang="fi-FI" dirty="0" smtClean="0"/>
              <a:t>Itsearvioinnit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1428206"/>
            <a:ext cx="7518400" cy="457199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Itsearvioinnilla tarkoitetaan organisaation omaan toimintaan, </a:t>
            </a:r>
            <a:r>
              <a:rPr lang="fi-FI" dirty="0" smtClean="0"/>
              <a:t>              sen </a:t>
            </a:r>
            <a:r>
              <a:rPr lang="fi-FI" dirty="0"/>
              <a:t>edellytyksiin ja tuloksiin kohdistuvaa arviointia.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Ammattikorkeakoulun </a:t>
            </a:r>
            <a:r>
              <a:rPr lang="fi-FI" dirty="0"/>
              <a:t>johto tekee kokonaisarvioinnin</a:t>
            </a:r>
            <a:r>
              <a:rPr lang="fi-FI" b="1" dirty="0"/>
              <a:t> CAF-mallin </a:t>
            </a:r>
            <a:r>
              <a:rPr lang="fi-FI" dirty="0"/>
              <a:t>pohjalta joka kolmas vuosi. </a:t>
            </a:r>
            <a:endParaRPr lang="fi-FI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fi-FI" dirty="0" smtClean="0"/>
              <a:t>Arvioinnit </a:t>
            </a:r>
            <a:r>
              <a:rPr lang="fi-FI" dirty="0"/>
              <a:t>johtavat strategisiin kehittämishankkeisiin, joille varataan erilliset resurssit. </a:t>
            </a:r>
            <a:endParaRPr lang="fi-FI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fi-FI" dirty="0" smtClean="0"/>
              <a:t>CAF-itsearviointi </a:t>
            </a:r>
            <a:r>
              <a:rPr lang="fi-FI" dirty="0"/>
              <a:t>toteutetaan pääosin sähköisin menetelmin. Arviointipohja on sähköisessä muodossa ja se lähetetään johdolle sähköpostitse. Pohjaan on liitetty linkit arviointia helpottavaan tausta-aineistoon. </a:t>
            </a:r>
            <a:endParaRPr lang="fi-FI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fi-FI" dirty="0" smtClean="0"/>
              <a:t>Arvioinnin </a:t>
            </a:r>
            <a:r>
              <a:rPr lang="fi-FI" dirty="0"/>
              <a:t>tulokset käsitellään kokouksessa, jossa sovitaan </a:t>
            </a:r>
            <a:r>
              <a:rPr lang="fi-FI" dirty="0" smtClean="0"/>
              <a:t>jatkotoimenpiteistä.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fi-FI" b="1" dirty="0" smtClean="0"/>
              <a:t>Laatujärjestelmän </a:t>
            </a:r>
            <a:r>
              <a:rPr lang="fi-FI" b="1" dirty="0"/>
              <a:t>itsearviointi </a:t>
            </a:r>
            <a:r>
              <a:rPr lang="fi-FI" dirty="0"/>
              <a:t>tehdään joka kolmas vuosi.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b="1" dirty="0" smtClean="0"/>
              <a:t>Prosessit</a:t>
            </a:r>
            <a:r>
              <a:rPr lang="fi-FI" dirty="0" smtClean="0"/>
              <a:t> </a:t>
            </a:r>
            <a:r>
              <a:rPr lang="fi-FI" dirty="0"/>
              <a:t>arvioidaan säännöllisesti.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Lisäksi </a:t>
            </a:r>
            <a:r>
              <a:rPr lang="fi-FI" dirty="0"/>
              <a:t>tehdään muita itsearviointeja esimerkiksi ulkoisiin arviointeihin liittyen.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48" y="122465"/>
            <a:ext cx="24193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348343"/>
            <a:ext cx="7619990" cy="836023"/>
          </a:xfrm>
        </p:spPr>
        <p:txBody>
          <a:bodyPr/>
          <a:lstStyle/>
          <a:p>
            <a:r>
              <a:rPr lang="fi-FI" dirty="0" smtClean="0"/>
              <a:t>Ulkoiset arvioinnit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1053737"/>
            <a:ext cx="7518400" cy="48158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Ulkoisen arvioinnin avulla </a:t>
            </a:r>
            <a:r>
              <a:rPr lang="fi-FI" dirty="0" err="1"/>
              <a:t>Xamk</a:t>
            </a:r>
            <a:r>
              <a:rPr lang="fi-FI" dirty="0"/>
              <a:t> saa tietoa toimintansa nykytilasta ja kehittymisestä suhteessa muihin korkeakouluihin ja muuhun toimintaympäristöön.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err="1" smtClean="0"/>
              <a:t>Xamk</a:t>
            </a:r>
            <a:r>
              <a:rPr lang="fi-FI" dirty="0" smtClean="0"/>
              <a:t> </a:t>
            </a:r>
            <a:r>
              <a:rPr lang="fi-FI" dirty="0"/>
              <a:t>osallistuu mm. Kansallisen koulutuksen arviointikeskuksen </a:t>
            </a:r>
            <a:r>
              <a:rPr lang="fi-FI" dirty="0" err="1"/>
              <a:t>Karvin</a:t>
            </a:r>
            <a:r>
              <a:rPr lang="fi-FI" dirty="0"/>
              <a:t> arviointihankkeisiin. </a:t>
            </a:r>
            <a:endParaRPr lang="fi-FI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fi-FI" dirty="0" smtClean="0"/>
              <a:t>KKA </a:t>
            </a:r>
            <a:r>
              <a:rPr lang="fi-FI" dirty="0"/>
              <a:t>(vuodesta 2014 lähtien Karvi) on auditoinut </a:t>
            </a:r>
            <a:r>
              <a:rPr lang="fi-FI" dirty="0" err="1" smtClean="0"/>
              <a:t>Kyamkin</a:t>
            </a:r>
            <a:r>
              <a:rPr lang="fi-FI" dirty="0" smtClean="0"/>
              <a:t> </a:t>
            </a:r>
            <a:r>
              <a:rPr lang="fi-FI" dirty="0"/>
              <a:t>ja </a:t>
            </a:r>
            <a:r>
              <a:rPr lang="fi-FI" dirty="0" err="1"/>
              <a:t>Mamkin</a:t>
            </a:r>
            <a:r>
              <a:rPr lang="fi-FI" dirty="0"/>
              <a:t> laatujärjestelmät jo kahteen kertaan, </a:t>
            </a:r>
            <a:r>
              <a:rPr lang="fi-FI" dirty="0" smtClean="0"/>
              <a:t>                   </a:t>
            </a:r>
            <a:r>
              <a:rPr lang="fi-FI" dirty="0" err="1" smtClean="0"/>
              <a:t>Kyamkin</a:t>
            </a:r>
            <a:r>
              <a:rPr lang="fi-FI" dirty="0" smtClean="0"/>
              <a:t> </a:t>
            </a:r>
            <a:r>
              <a:rPr lang="fi-FI" dirty="0"/>
              <a:t>vuosina 2005 ja 2012 ja </a:t>
            </a:r>
            <a:r>
              <a:rPr lang="fi-FI" dirty="0" err="1"/>
              <a:t>Mamkin</a:t>
            </a:r>
            <a:r>
              <a:rPr lang="fi-FI" dirty="0"/>
              <a:t> vuosina 2006 ja 2013. </a:t>
            </a:r>
            <a:endParaRPr lang="fi-FI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fi-FI" dirty="0" smtClean="0"/>
              <a:t>Molemmilla </a:t>
            </a:r>
            <a:r>
              <a:rPr lang="fi-FI" dirty="0"/>
              <a:t>korkeakouluilla on voimassa oleva </a:t>
            </a:r>
            <a:r>
              <a:rPr lang="fi-FI" dirty="0" err="1"/>
              <a:t>Karvin</a:t>
            </a:r>
            <a:r>
              <a:rPr lang="fi-FI" dirty="0"/>
              <a:t> </a:t>
            </a:r>
            <a:r>
              <a:rPr lang="fi-FI" b="1" dirty="0"/>
              <a:t>laatuleima</a:t>
            </a:r>
            <a:r>
              <a:rPr lang="fi-FI" dirty="0"/>
              <a:t>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Ulkoisen </a:t>
            </a:r>
            <a:r>
              <a:rPr lang="fi-FI" dirty="0"/>
              <a:t>arvioinnin tavoitteita palvelevat myös opetus- ja kulttuuriministeriön tuloksellisuusmittarit, erilaiset </a:t>
            </a:r>
            <a:r>
              <a:rPr lang="fi-FI" dirty="0" err="1"/>
              <a:t>benchmarking</a:t>
            </a:r>
            <a:r>
              <a:rPr lang="fi-FI" dirty="0"/>
              <a:t>-hankkeet ja akkreditoinnit sekä työelämältä koulutuksen, tutkimus, kehitys- ja innovaatiotoiminnan, palvelutoiminnan sekä yhteiskunnallisen vaikuttavuuden ja aluekehitystyön parantamiseksi hankitut palautteet.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457" y="1053737"/>
            <a:ext cx="2019486" cy="22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69377" y="876301"/>
            <a:ext cx="7263413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KETKÄ? </a:t>
            </a:r>
            <a:r>
              <a:rPr lang="fi-FI" dirty="0" err="1" smtClean="0"/>
              <a:t>Xamkin</a:t>
            </a:r>
            <a:r>
              <a:rPr lang="fi-FI" dirty="0" smtClean="0"/>
              <a:t> laadun tekijät eli mistä laatukulttuuri muodostuu?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−"/>
            </a:pPr>
            <a:r>
              <a:rPr lang="fi-FI" dirty="0" err="1"/>
              <a:t>Xamkin</a:t>
            </a:r>
            <a:r>
              <a:rPr lang="fi-FI" dirty="0"/>
              <a:t> opiskelijat ja henkilöstö ovat </a:t>
            </a:r>
            <a:r>
              <a:rPr lang="fi-FI" b="1" dirty="0"/>
              <a:t>yhteisönä</a:t>
            </a:r>
            <a:r>
              <a:rPr lang="fi-FI" dirty="0"/>
              <a:t> sitoutuneet laatutyöhön.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Jokainen </a:t>
            </a:r>
            <a:r>
              <a:rPr lang="fi-FI" dirty="0"/>
              <a:t>korkeakouluyhteisön jäsen vastaa oman toimintansa laadusta ja sen kehittämisestä.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Tässä </a:t>
            </a:r>
            <a:r>
              <a:rPr lang="fi-FI" dirty="0"/>
              <a:t>yhdessä kehittämisen ilmapiirissä syntyy </a:t>
            </a:r>
            <a:r>
              <a:rPr lang="fi-FI" b="1" dirty="0"/>
              <a:t>laatukulttuurimme</a:t>
            </a:r>
            <a:r>
              <a:rPr lang="fi-FI" dirty="0"/>
              <a:t>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err="1" smtClean="0"/>
              <a:t>Xamkissa</a:t>
            </a:r>
            <a:r>
              <a:rPr lang="fi-FI" dirty="0" smtClean="0"/>
              <a:t> </a:t>
            </a:r>
            <a:r>
              <a:rPr lang="fi-FI" dirty="0"/>
              <a:t>laatukulttuurilla tarkoitetaan sellaista </a:t>
            </a:r>
            <a:r>
              <a:rPr lang="fi-FI" b="1" dirty="0"/>
              <a:t>toiminnan pitkäjänteisen kehittämisen ilmapiiriä</a:t>
            </a:r>
            <a:r>
              <a:rPr lang="fi-FI" dirty="0"/>
              <a:t>, jossa aktiivisesti ja määrätietoisesti tunnistetaan vahvuuksia ja kehittämiskohteita.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N</a:t>
            </a:r>
            <a:r>
              <a:rPr lang="fi-FI" dirty="0" smtClean="0"/>
              <a:t>äiden </a:t>
            </a:r>
            <a:r>
              <a:rPr lang="fi-FI" dirty="0"/>
              <a:t>perusteella käynnistetään, toteutetaan ja seurataan toiminnan ja laadun kehittämistoimia.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Kehittämisen </a:t>
            </a:r>
            <a:r>
              <a:rPr lang="fi-FI" dirty="0"/>
              <a:t>tavoitteena on toiminnan laadun jatkuva parantaminen ja vahvuuksien ylläpitäminen ja hyödyntäminen.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14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290146"/>
            <a:ext cx="7619989" cy="1258892"/>
          </a:xfrm>
        </p:spPr>
        <p:txBody>
          <a:bodyPr/>
          <a:lstStyle/>
          <a:p>
            <a:r>
              <a:rPr lang="fi-FI" dirty="0" smtClean="0"/>
              <a:t>Laatuvastuut…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130405"/>
              </p:ext>
            </p:extLst>
          </p:nvPr>
        </p:nvGraphicFramePr>
        <p:xfrm>
          <a:off x="812800" y="1428208"/>
          <a:ext cx="7518400" cy="4656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1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6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2453"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Henkilöstö</a:t>
                      </a:r>
                      <a:endParaRPr lang="fi-FI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Henkilöstö vastaa oman tehtäväalueensa toiminnan laadusta     ja kehittämisestä ja huolehtii siitä, että toimii yhteisten sääntöjen, prosessien, ohjeiden ja sovittujen aikataulujen mukaisesti. </a:t>
                      </a:r>
                    </a:p>
                    <a:p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Henkilöstöllä on oikeus saada ja antaa kehittävää palautetta toiminnan kehittämisen tueksi.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2221"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Opiskelijat</a:t>
                      </a:r>
                      <a:endParaRPr lang="fi-FI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Opiskelijat vastaavat omasta oppimisestaan ja opintojensa etenemisestä. </a:t>
                      </a:r>
                    </a:p>
                    <a:p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Opiskelijoilla on oikeus antaa kehittävää palautetta koulutuksen ja muun toiminnan kehittämiseksi.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6847"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Opiskelija- kunta </a:t>
                      </a:r>
                    </a:p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Kaakko</a:t>
                      </a:r>
                      <a:endParaRPr lang="fi-FI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Opiskelijakunta vastaa opiskelijoiden osallistumisesta </a:t>
                      </a:r>
                      <a:r>
                        <a:rPr lang="fi-FI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Xamk</a:t>
                      </a:r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-tason kehittämistyöhön (edustajat oy-hallituksessa, eri tiimeissä ja kehittämisfoorumeissa).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2728">
                <a:tc>
                  <a:txBody>
                    <a:bodyPr/>
                    <a:lstStyle/>
                    <a:p>
                      <a:r>
                        <a:rPr lang="fi-FI" b="1" dirty="0" err="1" smtClean="0">
                          <a:solidFill>
                            <a:schemeClr val="bg1"/>
                          </a:solidFill>
                        </a:rPr>
                        <a:t>Kehittämis</a:t>
                      </a:r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foorumit</a:t>
                      </a:r>
                      <a:endParaRPr lang="fi-FI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Henkilöstö ja opiskelijat käsittelevät yhdessä laatupalautteita erilaisilla yhteistyöfoorumeilla, joissa sovitaan uusista toimintatavoista ja keskustellaan aiemmin tehtyjen kehittämistoimien vaikutuksista. Palautteet käsitellään vastuullisesti. 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06" y="47312"/>
            <a:ext cx="1445623" cy="13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-139337"/>
            <a:ext cx="7619989" cy="1688375"/>
          </a:xfrm>
        </p:spPr>
        <p:txBody>
          <a:bodyPr/>
          <a:lstStyle/>
          <a:p>
            <a:r>
              <a:rPr lang="fi-FI" dirty="0" smtClean="0"/>
              <a:t>…Laatuvastuut…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011037"/>
              </p:ext>
            </p:extLst>
          </p:nvPr>
        </p:nvGraphicFramePr>
        <p:xfrm>
          <a:off x="812800" y="1123406"/>
          <a:ext cx="7518400" cy="4430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1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6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4963">
                <a:tc>
                  <a:txBody>
                    <a:bodyPr/>
                    <a:lstStyle/>
                    <a:p>
                      <a:r>
                        <a:rPr lang="fi-FI" sz="1600" b="1" dirty="0" smtClean="0">
                          <a:solidFill>
                            <a:schemeClr val="bg1"/>
                          </a:solidFill>
                        </a:rPr>
                        <a:t>Koulutus- johtajat</a:t>
                      </a:r>
                    </a:p>
                    <a:p>
                      <a:r>
                        <a:rPr lang="fi-FI" sz="1600" b="1" dirty="0" smtClean="0">
                          <a:solidFill>
                            <a:schemeClr val="bg1"/>
                          </a:solidFill>
                        </a:rPr>
                        <a:t>Tutkimus-</a:t>
                      </a:r>
                    </a:p>
                    <a:p>
                      <a:r>
                        <a:rPr lang="fi-FI" sz="1600" b="1" dirty="0" smtClean="0">
                          <a:solidFill>
                            <a:schemeClr val="bg1"/>
                          </a:solidFill>
                        </a:rPr>
                        <a:t>Johtajat</a:t>
                      </a:r>
                    </a:p>
                    <a:p>
                      <a:r>
                        <a:rPr lang="fi-FI" sz="1600" b="1" dirty="0" smtClean="0">
                          <a:solidFill>
                            <a:schemeClr val="bg1"/>
                          </a:solidFill>
                        </a:rPr>
                        <a:t>Yksiköiden</a:t>
                      </a:r>
                    </a:p>
                    <a:p>
                      <a:r>
                        <a:rPr lang="fi-FI" sz="1600" b="1" dirty="0" smtClean="0">
                          <a:solidFill>
                            <a:schemeClr val="bg1"/>
                          </a:solidFill>
                        </a:rPr>
                        <a:t>päälliköt</a:t>
                      </a:r>
                      <a:endParaRPr lang="fi-FI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Koulutusjohtajat,</a:t>
                      </a:r>
                      <a:r>
                        <a:rPr lang="fi-FI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tutkimusjohtajat </a:t>
                      </a:r>
                      <a:r>
                        <a:rPr lang="fi-F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yksiköiden päälliköt vastaavat yksikön toiminnan laadusta ja tuloksista</a:t>
                      </a:r>
                    </a:p>
                    <a:p>
                      <a:pPr lvl="0" fontAlgn="base" hangingPunct="0"/>
                      <a:r>
                        <a:rPr lang="fi-F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yksikön laadunhallinnan toimivuudesta</a:t>
                      </a:r>
                      <a:r>
                        <a:rPr lang="fi-FI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sekä </a:t>
                      </a:r>
                      <a:r>
                        <a:rPr lang="fi-F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yksikön kehittämistoimenpiteiden käynnistämisestä, seurannasta ja arvioinnista, palautekyselyiden käynnistämisestä ja yksikön tulosten analysoinnista ja niistä tiedottamisesta, laadunhallintaan liittyvästä dokumentoinnista yksikkötasolla ja jokaisen yksikössä työskentelevän laatutietoisuudesta. 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8508">
                <a:tc>
                  <a:txBody>
                    <a:bodyPr/>
                    <a:lstStyle/>
                    <a:p>
                      <a:r>
                        <a:rPr lang="fi-FI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Yksiköiden kokoukset ja </a:t>
                      </a:r>
                      <a:r>
                        <a:rPr lang="fi-FI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kehittämis</a:t>
                      </a:r>
                      <a:r>
                        <a:rPr lang="fi-FI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-päivät</a:t>
                      </a:r>
                      <a:endParaRPr lang="fi-FI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Yksiköiden henkilöstö käsittelee laatupalautteita johtotiimien ja henkilöstön kokouksissa ja kehittämispäivillä. Palautteiden pohjalta suunnitellaan ja toteutetaan tarvittavat kehittämistoimenpiteet, joiden toteutumista seurataan ja arvioidaan.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3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Opiskelija-vastaavat</a:t>
                      </a:r>
                      <a:endParaRPr lang="fi-F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Opiskelijavastaavat (</a:t>
                      </a:r>
                      <a:r>
                        <a:rPr lang="fi-FI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OVAt</a:t>
                      </a:r>
                      <a:r>
                        <a:rPr lang="fi-FI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vastaavat laadunhallinnan esittelystä </a:t>
                      </a:r>
                      <a:r>
                        <a:rPr lang="fi-FI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opiskelijoille Ammatillinen kasvu –opintojakson yhteydessä. 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Koulutus-</a:t>
                      </a:r>
                      <a:r>
                        <a:rPr lang="fi-FI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vastaavat</a:t>
                      </a:r>
                      <a:endParaRPr lang="fi-FI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Osallistuvat koulutuksen palautteiden käsittelyyn laatujärjestelmän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mukaisesti mm. osallistumalla kehittämisfoorumien työskentelyyn. ja vastaavat sovittujen teemojen jatkokäsittelystä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749894"/>
                  </a:ext>
                </a:extLst>
              </a:tr>
            </a:tbl>
          </a:graphicData>
        </a:graphic>
      </p:graphicFrame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17" y="307917"/>
            <a:ext cx="1792883" cy="16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-139337"/>
            <a:ext cx="7619990" cy="1688375"/>
          </a:xfrm>
        </p:spPr>
        <p:txBody>
          <a:bodyPr/>
          <a:lstStyle/>
          <a:p>
            <a:r>
              <a:rPr lang="fi-FI" dirty="0" smtClean="0"/>
              <a:t>…Laatuvastuut…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262500"/>
              </p:ext>
            </p:extLst>
          </p:nvPr>
        </p:nvGraphicFramePr>
        <p:xfrm>
          <a:off x="722812" y="1123406"/>
          <a:ext cx="7608389" cy="3793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5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31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Laatupäällikkö</a:t>
                      </a:r>
                      <a:endParaRPr lang="fi-F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Laatupäälliköllä</a:t>
                      </a:r>
                      <a:r>
                        <a:rPr lang="fi-FI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</a:t>
                      </a: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kokonaisvastuu ammattikorkeakoulun laatupolitiikan toteutumisesta laatujärjestelmän avulla</a:t>
                      </a:r>
                      <a:r>
                        <a:rPr lang="fi-FI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91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Laatu-organisaatio</a:t>
                      </a:r>
                      <a:r>
                        <a:rPr lang="fi-FI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fi-F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Laatupäällikkö</a:t>
                      </a:r>
                      <a:endParaRPr lang="fi-F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Laatu-asiantuntija</a:t>
                      </a:r>
                      <a:endParaRPr lang="fi-F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Laatutiimi</a:t>
                      </a:r>
                      <a:endParaRPr lang="fi-F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Laatuorganisaatio vastaa 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ammattikorkeakoulun laatujärjestelmän kehittämisestä 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laadunhallinnan koordinoinnista ja ohjeistuksesta yksiköille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laadunhallintaan liittyvästä sisäisestä ja tarvittaessa ulkoisesta viestinnästä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palautekyselyiden käynnistämisestä ja </a:t>
                      </a:r>
                      <a:r>
                        <a:rPr lang="fi-FI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Xamk</a:t>
                      </a: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-tason tulosten analysoinnista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fi-FI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Xamk</a:t>
                      </a: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-tason kehittämistoimenpiteiden käynnistämisestä, seurannasta ja arvioinnista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  <a:tabLst>
                          <a:tab pos="228600" algn="l"/>
                        </a:tabLst>
                      </a:pP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laatujärjestelmään liittyvästä dokumentoinnista </a:t>
                      </a:r>
                      <a:r>
                        <a:rPr lang="fi-FI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Xamk</a:t>
                      </a:r>
                      <a:r>
                        <a:rPr lang="fi-FI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-tasolla.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05" y="4977611"/>
            <a:ext cx="1792883" cy="16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8310" y="-139337"/>
            <a:ext cx="7814480" cy="1393371"/>
          </a:xfrm>
        </p:spPr>
        <p:txBody>
          <a:bodyPr/>
          <a:lstStyle/>
          <a:p>
            <a:r>
              <a:rPr lang="fi-FI" dirty="0" smtClean="0"/>
              <a:t>…Laatuvastuut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953415"/>
              </p:ext>
            </p:extLst>
          </p:nvPr>
        </p:nvGraphicFramePr>
        <p:xfrm>
          <a:off x="618309" y="923111"/>
          <a:ext cx="7712891" cy="5240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7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7065"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Rehtori/</a:t>
                      </a:r>
                    </a:p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Toimitus-</a:t>
                      </a:r>
                    </a:p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johtaja</a:t>
                      </a:r>
                      <a:endParaRPr lang="fi-FI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Rehtorilla on kokonaisvastuu ammattikorkeakoulun tehtävien tuloksellisesta johtamisesta ja koko ammattikorkeakoulun toiminnan laadusta ja kehittämisestä.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4909"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Muut johtoryhmän jäsenet</a:t>
                      </a:r>
                      <a:endParaRPr lang="fi-FI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Muut johtoryhmän jäsenet eli vararehtori, kehitysjohtaja, koulutusalajohtajat, talous- ja hallintojohtaja sekä opetuksen palvelujohtaja vastaavat oman toimialueensa toiminnan laadusta ja tuloksista.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826"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Johtoryhmä</a:t>
                      </a:r>
                      <a:endParaRPr lang="fi-FI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Johtoryhmä vastaa laatutyön strategisesta ohjauksesta</a:t>
                      </a:r>
                      <a:r>
                        <a:rPr lang="fi-FI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1460"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Johdon </a:t>
                      </a:r>
                    </a:p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katselmus</a:t>
                      </a:r>
                      <a:endParaRPr lang="fi-FI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Ylimmän johdon pitämien katselmusten tavoitteena on arvioida yksikön toimintaa sekä tukea ja edistää itseohjattua kehitystyötä. Katselmuksessa käsitellään yksiköiden toimintaa sekä tuloksia ja taloutta tunnuslukujen ja laatupalautteiden avulla ja sovitaan kehittämistoimenpiteistä.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0945"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Osakeyhtiön</a:t>
                      </a:r>
                    </a:p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hallitus</a:t>
                      </a:r>
                      <a:endParaRPr lang="fi-FI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Osakeyhtiön hallitus seuraa strategian toteutumista ja ammattikorkeakoululle asetettujen tavoitteiden saavuttamista.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2724"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Sidosryhmät</a:t>
                      </a:r>
                      <a:endParaRPr lang="fi-FI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Sidosryhmien edustajat osallistuvat eri tavoin ammattikorkeakoulun koulutuksen, TKI-toiminnan ja palvelutoiminnan kehittämiseen.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71" y="5227023"/>
            <a:ext cx="1792883" cy="16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15886" y="374469"/>
            <a:ext cx="6516903" cy="653142"/>
          </a:xfrm>
        </p:spPr>
        <p:txBody>
          <a:bodyPr/>
          <a:lstStyle/>
          <a:p>
            <a:r>
              <a:rPr lang="fi-FI" dirty="0" smtClean="0"/>
              <a:t>Mihin olemme menossa?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51" y="1027611"/>
            <a:ext cx="5381897" cy="5211769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" y="55380"/>
            <a:ext cx="1210401" cy="1686104"/>
          </a:xfrm>
          <a:prstGeom prst="rect">
            <a:avLst/>
          </a:prstGeom>
        </p:spPr>
      </p:pic>
      <p:sp>
        <p:nvSpPr>
          <p:cNvPr id="6" name="Kuvaselitenuoli oikealle 5"/>
          <p:cNvSpPr/>
          <p:nvPr/>
        </p:nvSpPr>
        <p:spPr>
          <a:xfrm>
            <a:off x="226422" y="2020389"/>
            <a:ext cx="2673532" cy="1550125"/>
          </a:xfrm>
          <a:prstGeom prst="rightArrowCallou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Laatu- järjestelmän </a:t>
            </a:r>
          </a:p>
          <a:p>
            <a:pPr algn="ctr"/>
            <a:r>
              <a:rPr lang="fi-FI" b="1" dirty="0" smtClean="0">
                <a:solidFill>
                  <a:schemeClr val="tx1"/>
                </a:solidFill>
              </a:rPr>
              <a:t>kehittämisen tavoitteet</a:t>
            </a:r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113211"/>
            <a:ext cx="7619990" cy="653143"/>
          </a:xfrm>
        </p:spPr>
        <p:txBody>
          <a:bodyPr/>
          <a:lstStyle/>
          <a:p>
            <a:r>
              <a:rPr lang="fi-FI" dirty="0" smtClean="0"/>
              <a:t>Laadunhallinta nettisivuilla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349533"/>
              </p:ext>
            </p:extLst>
          </p:nvPr>
        </p:nvGraphicFramePr>
        <p:xfrm>
          <a:off x="812800" y="931818"/>
          <a:ext cx="7518400" cy="5164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6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1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5667"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Paikka</a:t>
                      </a:r>
                      <a:endParaRPr lang="fi-FI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D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smtClean="0">
                          <a:solidFill>
                            <a:schemeClr val="bg1"/>
                          </a:solidFill>
                        </a:rPr>
                        <a:t>Sisältö</a:t>
                      </a:r>
                      <a:endParaRPr lang="fi-FI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3395">
                <a:tc>
                  <a:txBody>
                    <a:bodyPr/>
                    <a:lstStyle/>
                    <a:p>
                      <a:r>
                        <a:rPr lang="fi-FI" sz="1600" b="1" dirty="0" err="1" smtClean="0">
                          <a:solidFill>
                            <a:srgbClr val="0D699A"/>
                          </a:solidFill>
                        </a:rPr>
                        <a:t>Staff</a:t>
                      </a:r>
                      <a:r>
                        <a:rPr lang="fi-FI" sz="1600" dirty="0" smtClean="0"/>
                        <a:t> (su): </a:t>
                      </a:r>
                    </a:p>
                    <a:p>
                      <a:r>
                        <a:rPr lang="fi-FI" sz="1600" dirty="0" err="1" smtClean="0"/>
                        <a:t>Xamk</a:t>
                      </a:r>
                      <a:r>
                        <a:rPr lang="fi-FI" sz="1600" dirty="0" smtClean="0"/>
                        <a:t> – Laadunhallinta</a:t>
                      </a:r>
                    </a:p>
                    <a:p>
                      <a:endParaRPr lang="fi-FI" sz="1600" dirty="0" smtClean="0"/>
                    </a:p>
                    <a:p>
                      <a:r>
                        <a:rPr lang="fi-FI" sz="1600" dirty="0" smtClean="0"/>
                        <a:t>Tietojärjestelmät</a:t>
                      </a:r>
                      <a:r>
                        <a:rPr lang="fi-FI" sz="1600" baseline="0" dirty="0" smtClean="0"/>
                        <a:t> ja ohjelmistot</a:t>
                      </a:r>
                    </a:p>
                    <a:p>
                      <a:r>
                        <a:rPr lang="fi-FI" sz="1600" baseline="0" dirty="0" smtClean="0"/>
                        <a:t>– IMS-toimintajärjestelmä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Laatukulttuuri ja -vastuut </a:t>
                      </a:r>
                    </a:p>
                    <a:p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Laatupolitiikka ja -järjestelmä </a:t>
                      </a:r>
                    </a:p>
                    <a:p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Prosessit ja ohjeistukset </a:t>
                      </a:r>
                    </a:p>
                    <a:p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Arviointi ja palautteet </a:t>
                      </a:r>
                    </a:p>
                    <a:p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Kehittäminen</a:t>
                      </a:r>
                    </a:p>
                    <a:p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Laatuorganisaatio ja -tiimi </a:t>
                      </a:r>
                    </a:p>
                    <a:p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Laatujulkaisut </a:t>
                      </a:r>
                      <a:endParaRPr lang="fi-FI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667">
                <a:tc>
                  <a:txBody>
                    <a:bodyPr/>
                    <a:lstStyle/>
                    <a:p>
                      <a:r>
                        <a:rPr lang="fi-FI" sz="1600" b="1" dirty="0" err="1" smtClean="0">
                          <a:solidFill>
                            <a:srgbClr val="0D699A"/>
                          </a:solidFill>
                        </a:rPr>
                        <a:t>Student</a:t>
                      </a:r>
                      <a:r>
                        <a:rPr lang="fi-FI" sz="1600" dirty="0" smtClean="0"/>
                        <a:t> (su + en):</a:t>
                      </a:r>
                    </a:p>
                    <a:p>
                      <a:r>
                        <a:rPr lang="fi-FI" sz="1600" dirty="0" smtClean="0"/>
                        <a:t>Opiskelu</a:t>
                      </a:r>
                      <a:r>
                        <a:rPr lang="fi-FI" sz="1600" baseline="0" dirty="0" smtClean="0"/>
                        <a:t> ja tukipalvelut – Näitä tarvitset </a:t>
                      </a:r>
                    </a:p>
                    <a:p>
                      <a:r>
                        <a:rPr lang="fi-FI" sz="1600" baseline="0" dirty="0" smtClean="0"/>
                        <a:t>– Laatu korkeakouluissa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Laatujärjestelmän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kuvaus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lyhyesti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painopiste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opiskelijapalautteissa</a:t>
                      </a:r>
                      <a:endParaRPr lang="fi-FI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Ohjeita ja esittelyaineistoja, mm. opiskelijoille jaettavaksi tarkoitettu pieni laatuesite ja ppt-esitys</a:t>
                      </a:r>
                    </a:p>
                    <a:p>
                      <a:pPr lvl="0"/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Palautekyselyjen tiedotteita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667">
                <a:tc>
                  <a:txBody>
                    <a:bodyPr/>
                    <a:lstStyle/>
                    <a:p>
                      <a:r>
                        <a:rPr lang="fi-FI" sz="1600" dirty="0" smtClean="0">
                          <a:hlinkClick r:id="rId2"/>
                        </a:rPr>
                        <a:t>www.xamk.fi</a:t>
                      </a:r>
                      <a:r>
                        <a:rPr lang="fi-FI" sz="1600" dirty="0" smtClean="0"/>
                        <a:t> (su + en):</a:t>
                      </a:r>
                    </a:p>
                    <a:p>
                      <a:r>
                        <a:rPr lang="fi-FI" sz="1600" dirty="0" err="1" smtClean="0"/>
                        <a:t>Xamk</a:t>
                      </a:r>
                      <a:r>
                        <a:rPr lang="fi-FI" sz="1600" dirty="0" smtClean="0"/>
                        <a:t> – Tutustu </a:t>
                      </a:r>
                      <a:r>
                        <a:rPr lang="fi-FI" sz="1600" dirty="0" err="1" smtClean="0"/>
                        <a:t>Xamkiin</a:t>
                      </a:r>
                      <a:r>
                        <a:rPr lang="fi-FI" sz="1600" baseline="0" dirty="0"/>
                        <a:t> </a:t>
                      </a:r>
                      <a:r>
                        <a:rPr lang="fi-FI" sz="1600" baseline="0" dirty="0" smtClean="0"/>
                        <a:t>– Laatu ja arviointi</a:t>
                      </a:r>
                      <a:endParaRPr lang="fi-FI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Laatupolitiikka ja laatukulttuuri</a:t>
                      </a:r>
                    </a:p>
                    <a:p>
                      <a:pPr lvl="0"/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Laatujärjestelmä</a:t>
                      </a:r>
                    </a:p>
                    <a:p>
                      <a:pPr lvl="0"/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Arviointi ja palautteet</a:t>
                      </a:r>
                    </a:p>
                    <a:p>
                      <a:pPr lvl="0"/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Opiskelijat ja laatu</a:t>
                      </a:r>
                    </a:p>
                    <a:p>
                      <a:pPr lvl="0"/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Ulkoinen arviointi</a:t>
                      </a:r>
                    </a:p>
                    <a:p>
                      <a:pPr lvl="0"/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Ajankohtaista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76" y="4492353"/>
            <a:ext cx="3339737" cy="23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19497" y="395416"/>
            <a:ext cx="7287897" cy="1070919"/>
          </a:xfrm>
        </p:spPr>
        <p:txBody>
          <a:bodyPr/>
          <a:lstStyle/>
          <a:p>
            <a:r>
              <a:rPr lang="fi-FI" dirty="0" smtClean="0"/>
              <a:t>MIKSI laadunhallintaa tarvitaan korkeakouluissa?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799" y="1540477"/>
            <a:ext cx="8035109" cy="4341340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fi-FI" dirty="0"/>
              <a:t>Suomalaisilla korkeakouluilla on </a:t>
            </a:r>
            <a:r>
              <a:rPr lang="fi-FI" b="1" dirty="0"/>
              <a:t>lakiin perustuva velvoite </a:t>
            </a:r>
            <a:r>
              <a:rPr lang="fi-FI" dirty="0"/>
              <a:t>vastata toimintansa laadusta ja sen kehittämisestä. </a:t>
            </a:r>
            <a:r>
              <a:rPr lang="fi-FI" dirty="0" smtClean="0"/>
              <a:t>(Amk-laki 932/2014</a:t>
            </a:r>
            <a:r>
              <a:rPr lang="fi-FI" dirty="0"/>
              <a:t>, 14.11.2014 § 62) </a:t>
            </a:r>
            <a:endParaRPr lang="fi-FI" dirty="0" smtClean="0"/>
          </a:p>
          <a:p>
            <a:pPr lvl="1"/>
            <a:r>
              <a:rPr lang="fi-FI" dirty="0" smtClean="0"/>
              <a:t>Ammattikorkeakoulun </a:t>
            </a:r>
            <a:r>
              <a:rPr lang="fi-FI" dirty="0"/>
              <a:t>on myös osallistuttava ulkopuoliseen toimintansa ja laatujärjestelmiensä arviointiin säännöllisesti ja julkistettava järjestämänsä arvioinnin tulokset. 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Korkeakoulujen</a:t>
            </a:r>
            <a:r>
              <a:rPr lang="en-US" dirty="0"/>
              <a:t> </a:t>
            </a:r>
            <a:r>
              <a:rPr lang="en-US" dirty="0" err="1"/>
              <a:t>arvioinnin</a:t>
            </a:r>
            <a:r>
              <a:rPr lang="en-US" dirty="0"/>
              <a:t> </a:t>
            </a:r>
            <a:r>
              <a:rPr lang="en-US" dirty="0" err="1"/>
              <a:t>periaatteet</a:t>
            </a:r>
            <a:r>
              <a:rPr lang="en-US" dirty="0"/>
              <a:t> on </a:t>
            </a:r>
            <a:r>
              <a:rPr lang="en-US" dirty="0" err="1"/>
              <a:t>kuvattu</a:t>
            </a:r>
            <a:r>
              <a:rPr lang="en-US" dirty="0"/>
              <a:t> </a:t>
            </a:r>
            <a:r>
              <a:rPr lang="en-US" b="1" dirty="0"/>
              <a:t>ESG</a:t>
            </a:r>
            <a:r>
              <a:rPr lang="en-US" dirty="0"/>
              <a:t>-</a:t>
            </a:r>
            <a:r>
              <a:rPr lang="en-US" dirty="0" err="1"/>
              <a:t>julkaisussa</a:t>
            </a:r>
            <a:r>
              <a:rPr lang="en-US" dirty="0"/>
              <a:t> (Standards and </a:t>
            </a:r>
            <a:r>
              <a:rPr lang="en-US" dirty="0" err="1"/>
              <a:t>Quidelines</a:t>
            </a:r>
            <a:r>
              <a:rPr lang="en-US" dirty="0"/>
              <a:t> for Quality Assurance in the European Higher Education Area). </a:t>
            </a:r>
            <a:endParaRPr lang="en-US" dirty="0" smtClean="0"/>
          </a:p>
          <a:p>
            <a:pPr lvl="1"/>
            <a:r>
              <a:rPr lang="fi-FI" dirty="0" smtClean="0"/>
              <a:t>Kaikella laadunhallintatoiminnalla </a:t>
            </a:r>
            <a:r>
              <a:rPr lang="fi-FI" dirty="0"/>
              <a:t>on kaksi keskeistä tavoitetta</a:t>
            </a:r>
            <a:r>
              <a:rPr lang="fi-FI" i="1" dirty="0"/>
              <a:t>: </a:t>
            </a:r>
            <a:r>
              <a:rPr lang="fi-FI" b="1" dirty="0"/>
              <a:t>tilivelvollisuus</a:t>
            </a:r>
            <a:r>
              <a:rPr lang="fi-FI" i="1" dirty="0"/>
              <a:t> </a:t>
            </a:r>
            <a:r>
              <a:rPr lang="fi-FI" dirty="0"/>
              <a:t>ja </a:t>
            </a:r>
            <a:r>
              <a:rPr lang="fi-FI" b="1" dirty="0"/>
              <a:t>kehittäminen</a:t>
            </a:r>
            <a:r>
              <a:rPr lang="fi-FI" dirty="0"/>
              <a:t>. Yhdessä nämä seikat luovat luottamusta korkeakoulujen toimintaan ja tulokseen</a:t>
            </a:r>
            <a:r>
              <a:rPr lang="fi-FI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fi-FI" dirty="0" err="1"/>
              <a:t>Xamkin</a:t>
            </a:r>
            <a:r>
              <a:rPr lang="fi-FI" dirty="0"/>
              <a:t> laatujärjestelmä on kytketty </a:t>
            </a:r>
            <a:r>
              <a:rPr lang="fi-FI" b="1" dirty="0"/>
              <a:t>strategiseen suunnitteluun, johtamiseen ja toiminnanohjaukseen</a:t>
            </a:r>
            <a:r>
              <a:rPr lang="fi-FI" dirty="0"/>
              <a:t> laatuympyrän mukaisesti. </a:t>
            </a:r>
          </a:p>
          <a:p>
            <a:pPr lvl="1"/>
            <a:r>
              <a:rPr lang="fi-FI" dirty="0"/>
              <a:t>Laatujärjestelmä tuottaa tietoa strategisen johtamisen ja toiminnanohjauksen tarpeisiin</a:t>
            </a:r>
            <a:r>
              <a:rPr lang="fi-FI" dirty="0" smtClean="0"/>
              <a:t>. Tavoitteena on toiminnan laadun jatkuva kehittäminen.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16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 lisää, vastaamme mielellämme!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240267"/>
              </p:ext>
            </p:extLst>
          </p:nvPr>
        </p:nvGraphicFramePr>
        <p:xfrm>
          <a:off x="940526" y="2238104"/>
          <a:ext cx="7123610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1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1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 smtClean="0">
                          <a:solidFill>
                            <a:schemeClr val="tx1"/>
                          </a:solidFill>
                          <a:effectLst/>
                        </a:rPr>
                        <a:t>Marjaana</a:t>
                      </a:r>
                      <a:r>
                        <a:rPr lang="fi-FI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Kivelä</a:t>
                      </a:r>
                      <a:endParaRPr lang="fi-FI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 smtClean="0">
                          <a:solidFill>
                            <a:schemeClr val="tx1"/>
                          </a:solidFill>
                          <a:effectLst/>
                        </a:rPr>
                        <a:t>laatupäällikkö</a:t>
                      </a:r>
                      <a:endParaRPr lang="fi-FI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etunimi.sukunimi@xamk.fi</a:t>
                      </a:r>
                      <a:endParaRPr lang="fi-FI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solidFill>
                            <a:schemeClr val="tx1"/>
                          </a:solidFill>
                          <a:effectLst/>
                        </a:rPr>
                        <a:t>+358 40 </a:t>
                      </a:r>
                      <a:r>
                        <a:rPr lang="fi-FI" sz="2000" b="0" dirty="0" smtClean="0">
                          <a:solidFill>
                            <a:schemeClr val="tx1"/>
                          </a:solidFill>
                          <a:effectLst/>
                        </a:rPr>
                        <a:t>826 6070</a:t>
                      </a:r>
                      <a:endParaRPr lang="fi-FI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solidFill>
                            <a:schemeClr val="tx1"/>
                          </a:solidFill>
                          <a:effectLst/>
                        </a:rPr>
                        <a:t>Mikkelin kampus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solidFill>
                            <a:schemeClr val="tx1"/>
                          </a:solidFill>
                          <a:effectLst/>
                        </a:rPr>
                        <a:t>Patteristonkatu 1H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solidFill>
                            <a:schemeClr val="tx1"/>
                          </a:solidFill>
                          <a:effectLst/>
                        </a:rPr>
                        <a:t>PL 181 50101 Mikkeli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solidFill>
                            <a:schemeClr val="tx1"/>
                          </a:solidFill>
                          <a:effectLst/>
                        </a:rPr>
                        <a:t>Susanna Voutila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 smtClean="0">
                          <a:solidFill>
                            <a:schemeClr val="tx1"/>
                          </a:solidFill>
                          <a:effectLst/>
                        </a:rPr>
                        <a:t>laatuasiantuntija</a:t>
                      </a:r>
                      <a:endParaRPr lang="fi-FI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u="sng" dirty="0" smtClean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etunimi.sukunimi@xamk.fi</a:t>
                      </a:r>
                      <a:endParaRPr lang="fi-FI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solidFill>
                            <a:schemeClr val="tx1"/>
                          </a:solidFill>
                          <a:effectLst/>
                        </a:rPr>
                        <a:t>+358 40 717 9998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solidFill>
                            <a:schemeClr val="tx1"/>
                          </a:solidFill>
                          <a:effectLst/>
                        </a:rPr>
                        <a:t>Mikkelin kampus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solidFill>
                            <a:schemeClr val="tx1"/>
                          </a:solidFill>
                          <a:effectLst/>
                        </a:rPr>
                        <a:t>Patteristonkatu 1H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solidFill>
                            <a:schemeClr val="tx1"/>
                          </a:solidFill>
                          <a:effectLst/>
                        </a:rPr>
                        <a:t>PL 181 50101 Mikkeli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i-FI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0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2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39716" y="535459"/>
            <a:ext cx="7193074" cy="1087395"/>
          </a:xfrm>
        </p:spPr>
        <p:txBody>
          <a:bodyPr/>
          <a:lstStyle/>
          <a:p>
            <a:r>
              <a:rPr lang="fi-FI" dirty="0" smtClean="0"/>
              <a:t>MITÄ? </a:t>
            </a:r>
            <a:r>
              <a:rPr lang="fi-FI" dirty="0" err="1" smtClean="0"/>
              <a:t>Xamkin</a:t>
            </a:r>
            <a:r>
              <a:rPr lang="fi-FI" dirty="0" smtClean="0"/>
              <a:t> laatupolitiikka…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799" y="1705233"/>
            <a:ext cx="7739017" cy="379297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−"/>
            </a:pPr>
            <a:r>
              <a:rPr lang="fi-FI" dirty="0" err="1" smtClean="0"/>
              <a:t>Xamkissa</a:t>
            </a:r>
            <a:r>
              <a:rPr lang="fi-FI" dirty="0" smtClean="0"/>
              <a:t> </a:t>
            </a:r>
            <a:r>
              <a:rPr lang="fi-FI" b="1" dirty="0" smtClean="0"/>
              <a:t>arvostetaan</a:t>
            </a:r>
            <a:r>
              <a:rPr lang="fi-FI" dirty="0" smtClean="0"/>
              <a:t> laatua.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Laadukas </a:t>
            </a:r>
            <a:r>
              <a:rPr lang="fi-FI" dirty="0"/>
              <a:t>toiminta </a:t>
            </a:r>
            <a:r>
              <a:rPr lang="fi-FI" b="1" dirty="0"/>
              <a:t>varmistaa</a:t>
            </a:r>
            <a:r>
              <a:rPr lang="fi-FI" dirty="0"/>
              <a:t> </a:t>
            </a:r>
            <a:r>
              <a:rPr lang="fi-FI" dirty="0" err="1"/>
              <a:t>Xamkin</a:t>
            </a:r>
            <a:r>
              <a:rPr lang="fi-FI" dirty="0"/>
              <a:t> yhteiskunnallisen vaikuttavuuden ja on tärkeä kilpailutekijä.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Laadun </a:t>
            </a:r>
            <a:r>
              <a:rPr lang="fi-FI" dirty="0"/>
              <a:t>tavoitteet, ylläpito ja parantaminen perustuvat </a:t>
            </a:r>
            <a:r>
              <a:rPr lang="fi-FI" dirty="0" err="1"/>
              <a:t>Xamkin</a:t>
            </a:r>
            <a:r>
              <a:rPr lang="fi-FI" dirty="0"/>
              <a:t> strategiaan ja </a:t>
            </a:r>
            <a:r>
              <a:rPr lang="fi-FI" b="1" dirty="0"/>
              <a:t>integroituvat </a:t>
            </a:r>
            <a:r>
              <a:rPr lang="fi-FI" dirty="0"/>
              <a:t>ammattikorkeakoulun ja sen eri yksiköiden toimintaan</a:t>
            </a:r>
            <a:r>
              <a:rPr lang="fi-FI" i="1" dirty="0"/>
              <a:t>. </a:t>
            </a:r>
            <a:endParaRPr lang="fi-FI" i="1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Strateginen johtaminen ja toiminnanohjaus perustuvat laatujärjestelmän </a:t>
            </a:r>
            <a:r>
              <a:rPr lang="fi-FI" b="1" dirty="0"/>
              <a:t>systemaattisesti</a:t>
            </a:r>
            <a:r>
              <a:rPr lang="fi-FI" dirty="0"/>
              <a:t> tuottamaan tietoon. 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Toiminnan </a:t>
            </a:r>
            <a:r>
              <a:rPr lang="fi-FI" dirty="0"/>
              <a:t>laadun arviointiin ja kehittämiseen valitaan tehokkaita ja taloudellisia toimintamalleja ja menettelyjä, jotka </a:t>
            </a:r>
            <a:r>
              <a:rPr lang="fi-FI" b="1" dirty="0"/>
              <a:t>motivoivat </a:t>
            </a:r>
            <a:r>
              <a:rPr lang="fi-FI" dirty="0"/>
              <a:t>henkilöstöä ja opiskelijoita laadun parantamiseen.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Laatutyössä </a:t>
            </a:r>
            <a:r>
              <a:rPr lang="fi-FI" dirty="0"/>
              <a:t>noudatetaan </a:t>
            </a:r>
            <a:r>
              <a:rPr lang="fi-FI" b="1" dirty="0"/>
              <a:t>avoimuutta, luotettavuutta </a:t>
            </a:r>
            <a:r>
              <a:rPr lang="fi-FI" dirty="0"/>
              <a:t>ja</a:t>
            </a:r>
            <a:r>
              <a:rPr lang="fi-FI" b="1" dirty="0"/>
              <a:t> luottamuksellisuutta. </a:t>
            </a:r>
          </a:p>
          <a:p>
            <a:pPr>
              <a:buFont typeface="Arial" panose="020B0604020202020204" pitchFamily="34" charset="0"/>
              <a:buChar char="−"/>
            </a:pP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538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30924" y="535459"/>
            <a:ext cx="7201866" cy="1087395"/>
          </a:xfrm>
        </p:spPr>
        <p:txBody>
          <a:bodyPr/>
          <a:lstStyle/>
          <a:p>
            <a:r>
              <a:rPr lang="fi-FI" dirty="0" smtClean="0"/>
              <a:t>…</a:t>
            </a:r>
            <a:r>
              <a:rPr lang="fi-FI" dirty="0" err="1" smtClean="0"/>
              <a:t>Xamkin</a:t>
            </a:r>
            <a:r>
              <a:rPr lang="fi-FI" dirty="0" smtClean="0"/>
              <a:t> laatupolitiikka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799" y="1705233"/>
            <a:ext cx="7739017" cy="379297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Laadun </a:t>
            </a:r>
            <a:r>
              <a:rPr lang="fi-FI" dirty="0"/>
              <a:t>kehittäminen sisältyy </a:t>
            </a:r>
            <a:r>
              <a:rPr lang="fi-FI" dirty="0" err="1"/>
              <a:t>Xamkin</a:t>
            </a:r>
            <a:r>
              <a:rPr lang="fi-FI" dirty="0"/>
              <a:t> </a:t>
            </a:r>
            <a:r>
              <a:rPr lang="fi-FI" b="1" dirty="0"/>
              <a:t>koko </a:t>
            </a:r>
            <a:r>
              <a:rPr lang="fi-FI" dirty="0"/>
              <a:t>henkilöstön </a:t>
            </a:r>
            <a:r>
              <a:rPr lang="fi-FI" dirty="0" smtClean="0"/>
              <a:t>                      ja </a:t>
            </a:r>
            <a:r>
              <a:rPr lang="fi-FI" dirty="0"/>
              <a:t>opiskelijoiden toimintaan.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Lisäksi </a:t>
            </a:r>
            <a:r>
              <a:rPr lang="fi-FI" dirty="0"/>
              <a:t>sidosryhmien edustajat osallistuvat toiminnan arviointiin ja kehittämiseen.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Jokainen </a:t>
            </a:r>
            <a:r>
              <a:rPr lang="fi-FI" dirty="0"/>
              <a:t>korkeakouluyhteisön jäsen </a:t>
            </a:r>
            <a:r>
              <a:rPr lang="fi-FI" b="1" dirty="0"/>
              <a:t>vastaa oman toimintansa laadusta </a:t>
            </a:r>
            <a:r>
              <a:rPr lang="fi-FI" dirty="0"/>
              <a:t>ja sen kehittämisestä.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Laatujärjestelmän </a:t>
            </a:r>
            <a:r>
              <a:rPr lang="fi-FI" dirty="0"/>
              <a:t>toimivuudesta ja kehittämisestä vastaa </a:t>
            </a:r>
            <a:r>
              <a:rPr lang="fi-FI" b="1" dirty="0"/>
              <a:t>laatuorganisaatio</a:t>
            </a:r>
            <a:r>
              <a:rPr lang="fi-FI" dirty="0"/>
              <a:t>, johon kuuluvat </a:t>
            </a:r>
            <a:r>
              <a:rPr lang="fi-FI" dirty="0" smtClean="0"/>
              <a:t>laatupäällikkö, laatuasiantuntija laatutiimi </a:t>
            </a:r>
            <a:r>
              <a:rPr lang="fi-FI" dirty="0"/>
              <a:t>ja yksiköiden </a:t>
            </a:r>
            <a:r>
              <a:rPr lang="fi-FI" dirty="0" smtClean="0"/>
              <a:t>johtajat ja päälliköt. 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Laatujärjestelmä </a:t>
            </a:r>
            <a:r>
              <a:rPr lang="fi-FI" dirty="0"/>
              <a:t>ja sen tuottama tieto </a:t>
            </a:r>
            <a:r>
              <a:rPr lang="fi-FI" b="1" dirty="0"/>
              <a:t>dokumentoidaan</a:t>
            </a:r>
            <a:r>
              <a:rPr lang="fi-FI" dirty="0"/>
              <a:t> henkilöstö- ja opiskelijaintroihin ja www-sivuille käyttäjäryhmien tarpeiden mukaisesti.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O</a:t>
            </a:r>
            <a:r>
              <a:rPr lang="fi-FI" dirty="0" smtClean="0"/>
              <a:t>piskelijaintrassa </a:t>
            </a:r>
            <a:r>
              <a:rPr lang="fi-FI" dirty="0"/>
              <a:t>ja www-sivuilla on myös englanninkielistä aineistoa</a:t>
            </a:r>
            <a:r>
              <a:rPr lang="fi-FI" dirty="0" smtClean="0"/>
              <a:t>.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Laatujärjestelmän </a:t>
            </a:r>
            <a:r>
              <a:rPr lang="fi-FI" dirty="0"/>
              <a:t>tuottamasta tiedosta </a:t>
            </a:r>
            <a:r>
              <a:rPr lang="fi-FI" b="1" dirty="0"/>
              <a:t>viestitään</a:t>
            </a:r>
            <a:r>
              <a:rPr lang="fi-FI" dirty="0"/>
              <a:t> aktiivisesti.</a:t>
            </a:r>
          </a:p>
          <a:p>
            <a:pPr>
              <a:buFont typeface="Arial" panose="020B0604020202020204" pitchFamily="34" charset="0"/>
              <a:buChar char="−"/>
            </a:pPr>
            <a:endParaRPr lang="fi-FI" dirty="0"/>
          </a:p>
          <a:p>
            <a:pPr>
              <a:buFont typeface="Arial" panose="020B0604020202020204" pitchFamily="34" charset="0"/>
              <a:buChar char="−"/>
            </a:pP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2131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39715" y="876301"/>
            <a:ext cx="7703987" cy="1143000"/>
          </a:xfrm>
        </p:spPr>
        <p:txBody>
          <a:bodyPr/>
          <a:lstStyle/>
          <a:p>
            <a:r>
              <a:rPr lang="fi-FI" dirty="0" smtClean="0"/>
              <a:t>MITÄ? Laatujärjestelmän tavoitteena on: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Arial" panose="020B0604020202020204" pitchFamily="34" charset="0"/>
              <a:buChar char="−"/>
            </a:pPr>
            <a:r>
              <a:rPr lang="fi-FI" b="1" dirty="0"/>
              <a:t>tuottaa </a:t>
            </a:r>
            <a:r>
              <a:rPr lang="fi-FI" dirty="0"/>
              <a:t>systemaattisesti tietoa johtamisen ja toiminnan kehittämisen tueksi ja näin </a:t>
            </a:r>
            <a:r>
              <a:rPr lang="fi-FI" b="1" dirty="0"/>
              <a:t>tukea</a:t>
            </a:r>
            <a:r>
              <a:rPr lang="fi-FI" dirty="0"/>
              <a:t> toiminnan laadun varmistamista </a:t>
            </a:r>
            <a:endParaRPr lang="fi-FI" dirty="0" smtClean="0"/>
          </a:p>
          <a:p>
            <a:pPr lvl="0">
              <a:buFont typeface="Arial" panose="020B0604020202020204" pitchFamily="34" charset="0"/>
              <a:buChar char="−"/>
            </a:pPr>
            <a:r>
              <a:rPr lang="fi-FI" b="1" dirty="0" smtClean="0"/>
              <a:t>varmistaa</a:t>
            </a:r>
            <a:r>
              <a:rPr lang="fi-FI" dirty="0" smtClean="0"/>
              <a:t> </a:t>
            </a:r>
            <a:r>
              <a:rPr lang="fi-FI" dirty="0"/>
              <a:t>tiedon hyödyntäminen kehittämisen tukena organisaation eri </a:t>
            </a:r>
            <a:r>
              <a:rPr lang="fi-FI" dirty="0" smtClean="0"/>
              <a:t>tasoilla</a:t>
            </a:r>
          </a:p>
          <a:p>
            <a:pPr lvl="0">
              <a:buFont typeface="Arial" panose="020B0604020202020204" pitchFamily="34" charset="0"/>
              <a:buChar char="−"/>
            </a:pPr>
            <a:r>
              <a:rPr lang="fi-FI" b="1" dirty="0" smtClean="0"/>
              <a:t>selkiyttää</a:t>
            </a:r>
            <a:r>
              <a:rPr lang="fi-FI" dirty="0" smtClean="0"/>
              <a:t> </a:t>
            </a:r>
            <a:r>
              <a:rPr lang="fi-FI" dirty="0"/>
              <a:t>ja </a:t>
            </a:r>
            <a:r>
              <a:rPr lang="fi-FI" b="1" dirty="0"/>
              <a:t>yhdenmukaistaa</a:t>
            </a:r>
            <a:r>
              <a:rPr lang="fi-FI" dirty="0"/>
              <a:t> eri toimijoiden vastuut </a:t>
            </a:r>
            <a:r>
              <a:rPr lang="fi-FI" dirty="0" smtClean="0"/>
              <a:t>laadunhallinnassa</a:t>
            </a:r>
          </a:p>
          <a:p>
            <a:pPr lvl="0">
              <a:buFont typeface="Arial" panose="020B0604020202020204" pitchFamily="34" charset="0"/>
              <a:buChar char="−"/>
            </a:pPr>
            <a:r>
              <a:rPr lang="fi-FI" b="1" dirty="0" smtClean="0"/>
              <a:t>yhdenmukaistaa</a:t>
            </a:r>
            <a:r>
              <a:rPr lang="fi-FI" dirty="0" smtClean="0"/>
              <a:t> </a:t>
            </a:r>
            <a:r>
              <a:rPr lang="fi-FI" dirty="0"/>
              <a:t>käytäntöjä ja levittää hyviä </a:t>
            </a:r>
            <a:r>
              <a:rPr lang="fi-FI" dirty="0" smtClean="0"/>
              <a:t>toimintamalleja</a:t>
            </a:r>
          </a:p>
          <a:p>
            <a:pPr lvl="0">
              <a:buFont typeface="Arial" panose="020B0604020202020204" pitchFamily="34" charset="0"/>
              <a:buChar char="−"/>
            </a:pPr>
            <a:r>
              <a:rPr lang="fi-FI" b="1" dirty="0" smtClean="0"/>
              <a:t>tukea</a:t>
            </a:r>
            <a:r>
              <a:rPr lang="fi-FI" dirty="0" smtClean="0"/>
              <a:t> </a:t>
            </a:r>
            <a:r>
              <a:rPr lang="fi-FI" dirty="0"/>
              <a:t>korkeakouluyhteisön jäsenten eli opiskelijoiden, henkilöstön ja sidosryhmien osallistumista toiminnan kehittämiseen </a:t>
            </a:r>
            <a:endParaRPr lang="fi-FI" dirty="0" smtClean="0"/>
          </a:p>
          <a:p>
            <a:pPr lvl="0">
              <a:buFont typeface="Arial" panose="020B0604020202020204" pitchFamily="34" charset="0"/>
              <a:buChar char="−"/>
            </a:pPr>
            <a:r>
              <a:rPr lang="fi-FI" b="1" dirty="0" smtClean="0"/>
              <a:t>vahvistaa</a:t>
            </a:r>
            <a:r>
              <a:rPr lang="fi-FI" dirty="0" smtClean="0"/>
              <a:t> </a:t>
            </a:r>
            <a:r>
              <a:rPr lang="fi-FI" dirty="0"/>
              <a:t>laatukulttuuria eli jatkuvan kehittämisen </a:t>
            </a:r>
            <a:r>
              <a:rPr lang="fi-FI" dirty="0" smtClean="0"/>
              <a:t>ilmapiiriä</a:t>
            </a:r>
          </a:p>
          <a:p>
            <a:pPr lvl="0">
              <a:buFont typeface="Arial" panose="020B0604020202020204" pitchFamily="34" charset="0"/>
              <a:buChar char="−"/>
            </a:pPr>
            <a:r>
              <a:rPr lang="fi-FI" b="1" dirty="0" smtClean="0"/>
              <a:t>ylläpitää</a:t>
            </a:r>
            <a:r>
              <a:rPr lang="fi-FI" dirty="0" smtClean="0"/>
              <a:t> </a:t>
            </a:r>
            <a:r>
              <a:rPr lang="fi-FI" dirty="0"/>
              <a:t>ja </a:t>
            </a:r>
            <a:r>
              <a:rPr lang="fi-FI" b="1" dirty="0"/>
              <a:t>vahvistaa</a:t>
            </a:r>
            <a:r>
              <a:rPr lang="fi-FI" dirty="0"/>
              <a:t> laatujärjestelmän avoimuutta, luotettavuutta ja luottamuksellisuutta.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1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Laatujärjestelmän kokonaisuus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Laatujärjestelmässä ja laatutyössä sovelletaan laatuympyrää eli jatkuvan kehittämisen kehää: </a:t>
            </a:r>
            <a:endParaRPr lang="fi-FI" dirty="0" smtClean="0"/>
          </a:p>
          <a:p>
            <a:pPr marL="0" indent="0" algn="ctr">
              <a:buNone/>
            </a:pPr>
            <a:r>
              <a:rPr lang="fi-FI" b="1" dirty="0" smtClean="0"/>
              <a:t>SUUNNITTELE – TOTEUTA – ARVIOI – KEHITÄ</a:t>
            </a:r>
            <a:r>
              <a:rPr lang="fi-FI" dirty="0" smtClean="0"/>
              <a:t>.  </a:t>
            </a:r>
          </a:p>
          <a:p>
            <a:pPr marL="0" indent="0" algn="ctr">
              <a:buNone/>
            </a:pP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Laatujärjestelmän </a:t>
            </a:r>
            <a:r>
              <a:rPr lang="fi-FI" dirty="0"/>
              <a:t>kokonaisuuteen kuuluvat </a:t>
            </a:r>
            <a:endParaRPr lang="fi-FI" dirty="0" smtClean="0"/>
          </a:p>
          <a:p>
            <a:pPr lvl="1"/>
            <a:r>
              <a:rPr lang="fi-FI" dirty="0" smtClean="0"/>
              <a:t>laadunhallinnan kuvaus</a:t>
            </a:r>
          </a:p>
          <a:p>
            <a:pPr lvl="1"/>
            <a:r>
              <a:rPr lang="fi-FI" dirty="0" smtClean="0"/>
              <a:t>suunnitteluvaihetta </a:t>
            </a:r>
            <a:r>
              <a:rPr lang="fi-FI" dirty="0"/>
              <a:t>ohjaavat </a:t>
            </a:r>
            <a:r>
              <a:rPr lang="fi-FI" dirty="0" smtClean="0"/>
              <a:t>asiakirjat</a:t>
            </a:r>
          </a:p>
          <a:p>
            <a:pPr lvl="1"/>
            <a:r>
              <a:rPr lang="fi-FI" dirty="0" smtClean="0"/>
              <a:t>toteuttamisvaiheen </a:t>
            </a:r>
            <a:r>
              <a:rPr lang="fi-FI" dirty="0"/>
              <a:t>ydinprosessit ja tukipalvelut sekä </a:t>
            </a:r>
            <a:r>
              <a:rPr lang="fi-FI" dirty="0" smtClean="0"/>
              <a:t>ohjeistukset</a:t>
            </a:r>
          </a:p>
          <a:p>
            <a:pPr lvl="1"/>
            <a:r>
              <a:rPr lang="fi-FI" dirty="0" smtClean="0"/>
              <a:t>arviointi- </a:t>
            </a:r>
            <a:r>
              <a:rPr lang="fi-FI" dirty="0"/>
              <a:t>ja </a:t>
            </a:r>
            <a:r>
              <a:rPr lang="fi-FI" dirty="0" smtClean="0"/>
              <a:t>palautejärjestelmä</a:t>
            </a:r>
          </a:p>
          <a:p>
            <a:pPr lvl="1"/>
            <a:r>
              <a:rPr lang="fi-FI" dirty="0" smtClean="0"/>
              <a:t>kehittämistoimenpiteet </a:t>
            </a:r>
          </a:p>
          <a:p>
            <a:pPr lvl="1"/>
            <a:r>
              <a:rPr lang="fi-FI" dirty="0" smtClean="0"/>
              <a:t>kaikkia </a:t>
            </a:r>
            <a:r>
              <a:rPr lang="fi-FI" dirty="0"/>
              <a:t>vaiheita koskeva dokumentointi ja viestintä.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83" y="2429724"/>
            <a:ext cx="1914578" cy="174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46216" y="217715"/>
            <a:ext cx="6586573" cy="905692"/>
          </a:xfrm>
        </p:spPr>
        <p:txBody>
          <a:bodyPr/>
          <a:lstStyle/>
          <a:p>
            <a:r>
              <a:rPr lang="fi-FI" dirty="0" smtClean="0"/>
              <a:t>Laatujärjestelmä kuvana</a:t>
            </a:r>
            <a:endParaRPr lang="fi-FI" dirty="0"/>
          </a:p>
        </p:txBody>
      </p:sp>
      <p:pic>
        <p:nvPicPr>
          <p:cNvPr id="5" name="Kuv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16" y="1193074"/>
            <a:ext cx="6670767" cy="46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Suunnitteluvaihe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1811383"/>
            <a:ext cx="7518400" cy="40794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Ammattikorkeakoulun toimintaa ja laadunhallintaa ohjaa strategia, johon on kirjattu strategiset valinnat ja tavoitteet.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Strategia </a:t>
            </a:r>
            <a:r>
              <a:rPr lang="fi-FI" dirty="0"/>
              <a:t>laaditaan osakeyhtiön hallituksen johdolla vuorovaikutteisesti ammattikorkeakoulun johdon, henkilöstön, opiskelijakunnan ja sidosryhmien kanssa vähintään kolmen vuoden välein.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Strategiaa </a:t>
            </a:r>
            <a:r>
              <a:rPr lang="fi-FI" dirty="0"/>
              <a:t>päivitetään tarvittaessa toimintaympäristön muutosten ja kehittämistoimenpiteiden arvioinnin perusteella.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 smtClean="0"/>
              <a:t>Strategiset </a:t>
            </a:r>
            <a:r>
              <a:rPr lang="fi-FI" dirty="0"/>
              <a:t>linjaukset viedään vuosittain ammattikorkeakoulun ja sen yksiköiden toimintasuunnitelmiin ja talousarvioihin. </a:t>
            </a:r>
            <a:endParaRPr lang="fi-FI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fi-FI" dirty="0"/>
              <a:t>Operatiivista suunnittelua ohjaavat johtoryhmien ja tiimien päätökset, eri toimintojen suunnitelmat, kehittämisohjelmat, toimintamallit, suunnittelutyökalut sekä laadunhallinnan kuvaus ja mittaussuunnitelma.</a:t>
            </a:r>
            <a:endParaRPr lang="en-US" dirty="0"/>
          </a:p>
          <a:p>
            <a:pPr>
              <a:buFont typeface="Arial" panose="020B0604020202020204" pitchFamily="34" charset="0"/>
              <a:buChar char="−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5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Mukautettu 10">
      <a:dk1>
        <a:sysClr val="windowText" lastClr="000000"/>
      </a:dk1>
      <a:lt1>
        <a:sysClr val="window" lastClr="FFFFFF"/>
      </a:lt1>
      <a:dk2>
        <a:srgbClr val="0D699A"/>
      </a:dk2>
      <a:lt2>
        <a:srgbClr val="EEECE1"/>
      </a:lt2>
      <a:accent1>
        <a:srgbClr val="0D699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xamk_ppt [Vain luku]" id="{A898DBD0-777D-4062-A949-D80FF0EE30B0}" vid="{3E53B201-F874-409D-83CB-CCBF2886932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FE811198DC5EE4787D576590B46F2C5" ma:contentTypeVersion="1" ma:contentTypeDescription="Luo uusi asiakirja." ma:contentTypeScope="" ma:versionID="2b7dba49d69e535bb02857159a5ccbe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c41fa38566c5dfcabfa1df2b84f69d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D79DED1-7D0A-4430-9274-C308AC44AB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BC2229-AF13-47A3-9DAF-2597817DFB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A37B08-D9B5-4170-9DDD-C75398872FAD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xamk_ppt</Template>
  <TotalTime>2056</TotalTime>
  <Words>1973</Words>
  <Application>Microsoft Office PowerPoint</Application>
  <PresentationFormat>Näytössä katseltava diaesitys (4:3)</PresentationFormat>
  <Paragraphs>290</Paragraphs>
  <Slides>31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Office-teema</vt:lpstr>
      <vt:lpstr>Laadunhallinta Xamkissa</vt:lpstr>
      <vt:lpstr>Sisältö</vt:lpstr>
      <vt:lpstr>MIKSI laadunhallintaa tarvitaan korkeakouluissa?</vt:lpstr>
      <vt:lpstr>MITÄ? Xamkin laatupolitiikka…</vt:lpstr>
      <vt:lpstr>…Xamkin laatupolitiikka</vt:lpstr>
      <vt:lpstr>MITÄ? Laatujärjestelmän tavoitteena on:</vt:lpstr>
      <vt:lpstr>Laatujärjestelmän kokonaisuus</vt:lpstr>
      <vt:lpstr>Laatujärjestelmä kuvana</vt:lpstr>
      <vt:lpstr>Suunnitteluvaihe</vt:lpstr>
      <vt:lpstr>Toteutusvaihe</vt:lpstr>
      <vt:lpstr>Arviointivaihe</vt:lpstr>
      <vt:lpstr>Kehittämisvaihe</vt:lpstr>
      <vt:lpstr>MITEN ja millä työkaluilla toimintaa kehitetään?</vt:lpstr>
      <vt:lpstr>Prosessit</vt:lpstr>
      <vt:lpstr>PowerPoint-esitys</vt:lpstr>
      <vt:lpstr>Opintojaksopalautteet</vt:lpstr>
      <vt:lpstr>Muut opiskelijakyselyt</vt:lpstr>
      <vt:lpstr>Muut kyselyt</vt:lpstr>
      <vt:lpstr>Katselmukset…</vt:lpstr>
      <vt:lpstr>…Katselmukset</vt:lpstr>
      <vt:lpstr>Itsearvioinnit</vt:lpstr>
      <vt:lpstr>Ulkoiset arvioinnit</vt:lpstr>
      <vt:lpstr>KETKÄ? Xamkin laadun tekijät eli mistä laatukulttuuri muodostuu?</vt:lpstr>
      <vt:lpstr>Laatuvastuut…</vt:lpstr>
      <vt:lpstr>…Laatuvastuut…</vt:lpstr>
      <vt:lpstr>…Laatuvastuut…</vt:lpstr>
      <vt:lpstr>…Laatuvastuut</vt:lpstr>
      <vt:lpstr>Mihin olemme menossa?</vt:lpstr>
      <vt:lpstr>Laadunhallinta nettisivuilla</vt:lpstr>
      <vt:lpstr>Kysy lisää, vastaamme mielellämme!</vt:lpstr>
      <vt:lpstr>PowerPoint-esitys</vt:lpstr>
    </vt:vector>
  </TitlesOfParts>
  <Company>MAMK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Esimiesten mentorointi 2016</dc:title>
  <dc:creator>Nykänen Marjo</dc:creator>
  <cp:lastModifiedBy>Voutila Susanna</cp:lastModifiedBy>
  <cp:revision>143</cp:revision>
  <cp:lastPrinted>2016-10-10T05:42:36Z</cp:lastPrinted>
  <dcterms:created xsi:type="dcterms:W3CDTF">2016-08-31T06:39:46Z</dcterms:created>
  <dcterms:modified xsi:type="dcterms:W3CDTF">2018-06-14T10:21:01Z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0x0101001FE811198DC5EE4787D576590B46F2C5</vt:lpwstr>
  </property>
</Properties>
</file>