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79" r:id="rId3"/>
    <p:sldId id="263" r:id="rId4"/>
    <p:sldId id="257" r:id="rId5"/>
    <p:sldId id="260" r:id="rId6"/>
    <p:sldId id="265" r:id="rId7"/>
    <p:sldId id="264" r:id="rId8"/>
    <p:sldId id="268" r:id="rId9"/>
    <p:sldId id="266" r:id="rId10"/>
    <p:sldId id="269" r:id="rId11"/>
    <p:sldId id="280" r:id="rId12"/>
    <p:sldId id="270" r:id="rId13"/>
    <p:sldId id="271" r:id="rId14"/>
    <p:sldId id="277" r:id="rId15"/>
    <p:sldId id="278" r:id="rId16"/>
    <p:sldId id="274" r:id="rId17"/>
    <p:sldId id="272" r:id="rId18"/>
    <p:sldId id="276" r:id="rId19"/>
    <p:sldId id="273" r:id="rId20"/>
    <p:sldId id="258" r:id="rId21"/>
    <p:sldId id="259" r:id="rId2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39" autoAdjust="0"/>
  </p:normalViewPr>
  <p:slideViewPr>
    <p:cSldViewPr snapToGrid="0" snapToObjects="1">
      <p:cViewPr varScale="1">
        <p:scale>
          <a:sx n="89" d="100"/>
          <a:sy n="89" d="100"/>
        </p:scale>
        <p:origin x="-936" y="-67"/>
      </p:cViewPr>
      <p:guideLst>
        <p:guide orient="horz" pos="3627"/>
        <p:guide pos="3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-378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lukefile1.ns.luke.fi\412tkeskine\_Hlevy_\Hommat\tiede\JJkalajutut\MVH\potentiaali_jj\s&#228;rki-VPA-JJ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lukefile1.ns.luke.fi\412tkeskine\_Hlevy_\Hommat\tiede\JJkalajutut\MVH\potentiaali_jj\s&#228;rki-VPA-JJ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lukefile1.ns.luke.fi\412tkeskine\_Hlevy_\Hommat\tiede\JJkalajutut\MVH\potentiaali_jj\s&#228;rki-VPA-JJ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lukefile1.ns.luke.fi\412tkeskine\_Hlevy_\Hommat\tiede\JJkalajutut\MVH\potentiaali_jj\s&#228;rki-VPA-JJ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lukefile1.ns.luke.fi\412tkeskine\_Hlevy_\Hommat\tiede\JJkalajutut\MVH\AhvenVPAtulokset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lukefile1.ns.luke.fi\412tkeskine\_Hlevy_\Hommat\tiede\JJkalajutut\MVH\potentiaali_jj\Koeverkko%20pitjak%20JJ%202001-2017_mod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lukefile1.ns.luke.fi\412tkeskine\_Hlevy_\Hommat\tiede\JJkalajutut\MVH\potentiaali_jj\Koeverkko%20pitjak%20JJ%202001-2017_mod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lukefile1.ns.luke.fi\412tkeskine\_Hlevy_\Hommat\tiede\JJkalajutut\MVH\potentiaali_jj\s&#228;rki-VPA-JJ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lukefile1.ns.luke.fi\412tkeskine\JY%20perinn&#246;t\JJkunnostus\JJ%20kalajutut\epl-pohjis-muu_osuudet_SIAR_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05571567886784"/>
          <c:y val="6.4220255407216945E-2"/>
          <c:w val="0.78333439579860542"/>
          <c:h val="0.8211018369922736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kuvia!$C$2</c:f>
              <c:strCache>
                <c:ptCount val="1"/>
                <c:pt idx="0">
                  <c:v>2005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kuvia!$C$3:$C$8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448680.38922549499</c:v>
                </c:pt>
                <c:pt idx="5">
                  <c:v>258964.04447883047</c:v>
                </c:pt>
              </c:numCache>
            </c:numRef>
          </c:val>
        </c:ser>
        <c:ser>
          <c:idx val="1"/>
          <c:order val="1"/>
          <c:tx>
            <c:strRef>
              <c:f>kuvia!$D$2</c:f>
              <c:strCache>
                <c:ptCount val="1"/>
                <c:pt idx="0">
                  <c:v>2004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kuvia!$D$3:$D$8</c:f>
              <c:numCache>
                <c:formatCode>General</c:formatCode>
                <c:ptCount val="6"/>
                <c:pt idx="1">
                  <c:v>0</c:v>
                </c:pt>
                <c:pt idx="2">
                  <c:v>424995.53255858889</c:v>
                </c:pt>
                <c:pt idx="3">
                  <c:v>317663.48244001041</c:v>
                </c:pt>
                <c:pt idx="4">
                  <c:v>242632.88579497757</c:v>
                </c:pt>
                <c:pt idx="5">
                  <c:v>78125.299085643419</c:v>
                </c:pt>
              </c:numCache>
            </c:numRef>
          </c:val>
        </c:ser>
        <c:ser>
          <c:idx val="2"/>
          <c:order val="2"/>
          <c:tx>
            <c:strRef>
              <c:f>kuvia!$E$2</c:f>
              <c:strCache>
                <c:ptCount val="1"/>
                <c:pt idx="0">
                  <c:v>2003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kuvia!$E$3:$E$8</c:f>
              <c:numCache>
                <c:formatCode>General</c:formatCode>
                <c:ptCount val="6"/>
                <c:pt idx="0" formatCode="0">
                  <c:v>90558.602869506722</c:v>
                </c:pt>
                <c:pt idx="1">
                  <c:v>80659.388250364296</c:v>
                </c:pt>
                <c:pt idx="2">
                  <c:v>63084.921590393256</c:v>
                </c:pt>
                <c:pt idx="3">
                  <c:v>11001.696971305584</c:v>
                </c:pt>
                <c:pt idx="4">
                  <c:v>9472.7149040715922</c:v>
                </c:pt>
                <c:pt idx="5">
                  <c:v>4527.2603168760561</c:v>
                </c:pt>
              </c:numCache>
            </c:numRef>
          </c:val>
        </c:ser>
        <c:ser>
          <c:idx val="3"/>
          <c:order val="3"/>
          <c:tx>
            <c:strRef>
              <c:f>kuvia!$F$2</c:f>
              <c:strCache>
                <c:ptCount val="1"/>
                <c:pt idx="0">
                  <c:v>2002</c:v>
                </c:pt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kuvia!$F$3:$F$8</c:f>
              <c:numCache>
                <c:formatCode>General</c:formatCode>
                <c:ptCount val="6"/>
                <c:pt idx="0" formatCode="0">
                  <c:v>323991.33467246097</c:v>
                </c:pt>
                <c:pt idx="1">
                  <c:v>191698.94910548622</c:v>
                </c:pt>
                <c:pt idx="2">
                  <c:v>149930.6334402526</c:v>
                </c:pt>
                <c:pt idx="3">
                  <c:v>33532.58884813355</c:v>
                </c:pt>
                <c:pt idx="4">
                  <c:v>29493.360690390717</c:v>
                </c:pt>
                <c:pt idx="5">
                  <c:v>12459.171499052765</c:v>
                </c:pt>
              </c:numCache>
            </c:numRef>
          </c:val>
        </c:ser>
        <c:ser>
          <c:idx val="4"/>
          <c:order val="4"/>
          <c:tx>
            <c:strRef>
              <c:f>kuvia!$G$2</c:f>
              <c:strCache>
                <c:ptCount val="1"/>
                <c:pt idx="0">
                  <c:v>2001</c:v>
                </c:pt>
              </c:strCache>
            </c:strRef>
          </c:tx>
          <c:spPr>
            <a:solidFill>
              <a:srgbClr val="6600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kuvia!$G$3:$G$8</c:f>
              <c:numCache>
                <c:formatCode>General</c:formatCode>
                <c:ptCount val="6"/>
                <c:pt idx="0" formatCode="0">
                  <c:v>109812.30593439001</c:v>
                </c:pt>
                <c:pt idx="1">
                  <c:v>66571.788219276859</c:v>
                </c:pt>
                <c:pt idx="2">
                  <c:v>52066.797567440997</c:v>
                </c:pt>
                <c:pt idx="3">
                  <c:v>6305.7411012109897</c:v>
                </c:pt>
                <c:pt idx="4">
                  <c:v>5545.5920942726607</c:v>
                </c:pt>
                <c:pt idx="5">
                  <c:v>1870.5947635566076</c:v>
                </c:pt>
              </c:numCache>
            </c:numRef>
          </c:val>
        </c:ser>
        <c:ser>
          <c:idx val="5"/>
          <c:order val="5"/>
          <c:tx>
            <c:strRef>
              <c:f>kuvia!$H$2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rgbClr val="FF808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kuvia!$H$3:$H$8</c:f>
              <c:numCache>
                <c:formatCode>General</c:formatCode>
                <c:ptCount val="6"/>
                <c:pt idx="0" formatCode="0">
                  <c:v>28847.845447086853</c:v>
                </c:pt>
                <c:pt idx="1">
                  <c:v>18143.648291952701</c:v>
                </c:pt>
                <c:pt idx="2">
                  <c:v>14190.420417134013</c:v>
                </c:pt>
                <c:pt idx="3">
                  <c:v>5404.2830678587179</c:v>
                </c:pt>
                <c:pt idx="4">
                  <c:v>4792.6946891749458</c:v>
                </c:pt>
                <c:pt idx="5">
                  <c:v>1207.5369797752892</c:v>
                </c:pt>
              </c:numCache>
            </c:numRef>
          </c:val>
        </c:ser>
        <c:ser>
          <c:idx val="6"/>
          <c:order val="6"/>
          <c:tx>
            <c:strRef>
              <c:f>kuvia!$I$2</c:f>
              <c:strCache>
                <c:ptCount val="1"/>
                <c:pt idx="0">
                  <c:v>1999</c:v>
                </c:pt>
              </c:strCache>
            </c:strRef>
          </c:tx>
          <c:spPr>
            <a:solidFill>
              <a:srgbClr val="0066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kuvia!$I$3:$I$8</c:f>
              <c:numCache>
                <c:formatCode>General</c:formatCode>
                <c:ptCount val="6"/>
                <c:pt idx="0" formatCode="0">
                  <c:v>29222.207618854827</c:v>
                </c:pt>
                <c:pt idx="1">
                  <c:v>19212.188089010513</c:v>
                </c:pt>
                <c:pt idx="2">
                  <c:v>15026.141475473458</c:v>
                </c:pt>
                <c:pt idx="3">
                  <c:v>5318.1013685297157</c:v>
                </c:pt>
                <c:pt idx="4">
                  <c:v>4720.6645723170805</c:v>
                </c:pt>
                <c:pt idx="5">
                  <c:v>1212.44851891441</c:v>
                </c:pt>
              </c:numCache>
            </c:numRef>
          </c:val>
        </c:ser>
        <c:ser>
          <c:idx val="7"/>
          <c:order val="7"/>
          <c:tx>
            <c:strRef>
              <c:f>kuvia!$J$2</c:f>
              <c:strCache>
                <c:ptCount val="1"/>
                <c:pt idx="0">
                  <c:v>1998</c:v>
                </c:pt>
              </c:strCache>
            </c:strRef>
          </c:tx>
          <c:spPr>
            <a:solidFill>
              <a:srgbClr val="CCCC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kuvia!$J$3:$J$8</c:f>
              <c:numCache>
                <c:formatCode>General</c:formatCode>
                <c:ptCount val="6"/>
                <c:pt idx="0" formatCode="0">
                  <c:v>19005.432354857254</c:v>
                </c:pt>
                <c:pt idx="1">
                  <c:v>12125.42962864429</c:v>
                </c:pt>
                <c:pt idx="2">
                  <c:v>9483.481017715274</c:v>
                </c:pt>
                <c:pt idx="3">
                  <c:v>3768.8975559004552</c:v>
                </c:pt>
                <c:pt idx="4">
                  <c:v>3345.221116545008</c:v>
                </c:pt>
                <c:pt idx="5">
                  <c:v>1010.3737657620082</c:v>
                </c:pt>
              </c:numCache>
            </c:numRef>
          </c:val>
        </c:ser>
        <c:ser>
          <c:idx val="8"/>
          <c:order val="8"/>
          <c:tx>
            <c:strRef>
              <c:f>kuvia!$K$2</c:f>
              <c:strCache>
                <c:ptCount val="1"/>
                <c:pt idx="0">
                  <c:v>1997</c:v>
                </c:pt>
              </c:strCache>
            </c:strRef>
          </c:tx>
          <c:spPr>
            <a:solidFill>
              <a:srgbClr val="00008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kuvia!$K$3:$K$8</c:f>
              <c:numCache>
                <c:formatCode>General</c:formatCode>
                <c:ptCount val="6"/>
                <c:pt idx="0" formatCode="0">
                  <c:v>56071.60604758362</c:v>
                </c:pt>
                <c:pt idx="1">
                  <c:v>32044.483722663877</c:v>
                </c:pt>
                <c:pt idx="2">
                  <c:v>25062.473035056195</c:v>
                </c:pt>
                <c:pt idx="3">
                  <c:v>9293.9912427260278</c:v>
                </c:pt>
                <c:pt idx="4">
                  <c:v>8234.9058856337251</c:v>
                </c:pt>
                <c:pt idx="5">
                  <c:v>1434.1694286232953</c:v>
                </c:pt>
              </c:numCache>
            </c:numRef>
          </c:val>
        </c:ser>
        <c:ser>
          <c:idx val="9"/>
          <c:order val="9"/>
          <c:tx>
            <c:strRef>
              <c:f>kuvia!$L$2</c:f>
              <c:strCache>
                <c:ptCount val="1"/>
                <c:pt idx="0">
                  <c:v>1996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kuvia!$L$3:$L$8</c:f>
              <c:numCache>
                <c:formatCode>General</c:formatCode>
                <c:ptCount val="6"/>
                <c:pt idx="0" formatCode="0">
                  <c:v>22585.210659630811</c:v>
                </c:pt>
                <c:pt idx="1">
                  <c:v>15186.644358758509</c:v>
                </c:pt>
                <c:pt idx="2">
                  <c:v>11877.703133821396</c:v>
                </c:pt>
                <c:pt idx="3">
                  <c:v>3315.6887424486918</c:v>
                </c:pt>
                <c:pt idx="4">
                  <c:v>2941.4349542072773</c:v>
                </c:pt>
                <c:pt idx="5">
                  <c:v>805.4924188158235</c:v>
                </c:pt>
              </c:numCache>
            </c:numRef>
          </c:val>
        </c:ser>
        <c:ser>
          <c:idx val="10"/>
          <c:order val="10"/>
          <c:tx>
            <c:strRef>
              <c:f>kuvia!$M$2</c:f>
              <c:strCache>
                <c:ptCount val="1"/>
                <c:pt idx="0">
                  <c:v>1995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kuvia!$M$3:$M$8</c:f>
              <c:numCache>
                <c:formatCode>General</c:formatCode>
                <c:ptCount val="6"/>
                <c:pt idx="0" formatCode="0">
                  <c:v>33596.193014050034</c:v>
                </c:pt>
                <c:pt idx="1">
                  <c:v>14055.821223882294</c:v>
                </c:pt>
                <c:pt idx="2">
                  <c:v>10993.269339520377</c:v>
                </c:pt>
                <c:pt idx="3">
                  <c:v>1199.3850500414205</c:v>
                </c:pt>
                <c:pt idx="4">
                  <c:v>1059.9655859115173</c:v>
                </c:pt>
                <c:pt idx="5">
                  <c:v>0</c:v>
                </c:pt>
              </c:numCache>
            </c:numRef>
          </c:val>
        </c:ser>
        <c:ser>
          <c:idx val="11"/>
          <c:order val="11"/>
          <c:tx>
            <c:strRef>
              <c:f>kuvia!$N$2</c:f>
              <c:strCache>
                <c:ptCount val="1"/>
                <c:pt idx="0">
                  <c:v>1994</c:v>
                </c:pt>
              </c:strCache>
            </c:strRef>
          </c:tx>
          <c:spPr>
            <a:solidFill>
              <a:srgbClr val="00FF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kuvia!$N$3:$N$8</c:f>
              <c:numCache>
                <c:formatCode>General</c:formatCode>
                <c:ptCount val="6"/>
                <c:pt idx="0" formatCode="0">
                  <c:v>32385.474525241014</c:v>
                </c:pt>
                <c:pt idx="1">
                  <c:v>18303.773061544674</c:v>
                </c:pt>
                <c:pt idx="2">
                  <c:v>14315.656409539939</c:v>
                </c:pt>
                <c:pt idx="3">
                  <c:v>4768.7291552821589</c:v>
                </c:pt>
                <c:pt idx="4">
                  <c:v>4233.5053455149264</c:v>
                </c:pt>
                <c:pt idx="5">
                  <c:v>628.67700980747179</c:v>
                </c:pt>
              </c:numCache>
            </c:numRef>
          </c:val>
        </c:ser>
        <c:ser>
          <c:idx val="12"/>
          <c:order val="12"/>
          <c:tx>
            <c:strRef>
              <c:f>kuvia!$O$2</c:f>
              <c:strCache>
                <c:ptCount val="1"/>
                <c:pt idx="0">
                  <c:v>1993</c:v>
                </c:pt>
              </c:strCache>
            </c:strRef>
          </c:tx>
          <c:spPr>
            <a:solidFill>
              <a:srgbClr val="80008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kuvia!$O$3:$O$8</c:f>
              <c:numCache>
                <c:formatCode>General</c:formatCode>
                <c:ptCount val="6"/>
                <c:pt idx="0" formatCode="0">
                  <c:v>36893.246426480757</c:v>
                </c:pt>
                <c:pt idx="1">
                  <c:v>17624.102723220036</c:v>
                </c:pt>
                <c:pt idx="2">
                  <c:v>13784.076007920266</c:v>
                </c:pt>
                <c:pt idx="3">
                  <c:v>921.47951454303143</c:v>
                </c:pt>
                <c:pt idx="4">
                  <c:v>810.90773543167177</c:v>
                </c:pt>
                <c:pt idx="5">
                  <c:v>98.230782782417464</c:v>
                </c:pt>
              </c:numCache>
            </c:numRef>
          </c:val>
        </c:ser>
        <c:ser>
          <c:idx val="13"/>
          <c:order val="13"/>
          <c:tx>
            <c:strRef>
              <c:f>kuvia!$P$2</c:f>
              <c:strCache>
                <c:ptCount val="1"/>
                <c:pt idx="0">
                  <c:v>-1992</c:v>
                </c:pt>
              </c:strCache>
            </c:strRef>
          </c:tx>
          <c:spPr>
            <a:solidFill>
              <a:srgbClr val="8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kuvia!$P$3:$P$8</c:f>
              <c:numCache>
                <c:formatCode>General</c:formatCode>
                <c:ptCount val="6"/>
                <c:pt idx="0" formatCode="0">
                  <c:v>37718.540052081546</c:v>
                </c:pt>
                <c:pt idx="1">
                  <c:v>5886.3337168881853</c:v>
                </c:pt>
                <c:pt idx="2">
                  <c:v>4603.790197765381</c:v>
                </c:pt>
                <c:pt idx="3">
                  <c:v>5.3590431456729979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8748672"/>
        <c:axId val="99155968"/>
      </c:barChart>
      <c:catAx>
        <c:axId val="98748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991559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9915596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98748672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91555584718576855"/>
          <c:y val="0.14564831261101244"/>
          <c:w val="7.2222222222222188E-2"/>
          <c:h val="0.65364167400922135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84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05571567886784"/>
          <c:y val="6.4220255407216945E-2"/>
          <c:w val="0.78333439579860542"/>
          <c:h val="0.8211018369922736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kuvia!$C$2</c:f>
              <c:strCache>
                <c:ptCount val="1"/>
                <c:pt idx="0">
                  <c:v>2005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kuvia!$C$3:$C$8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448680.38922549499</c:v>
                </c:pt>
                <c:pt idx="5">
                  <c:v>258964.04447883047</c:v>
                </c:pt>
              </c:numCache>
            </c:numRef>
          </c:val>
        </c:ser>
        <c:ser>
          <c:idx val="1"/>
          <c:order val="1"/>
          <c:tx>
            <c:strRef>
              <c:f>kuvia!$D$2</c:f>
              <c:strCache>
                <c:ptCount val="1"/>
                <c:pt idx="0">
                  <c:v>2004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kuvia!$D$3:$D$8</c:f>
              <c:numCache>
                <c:formatCode>General</c:formatCode>
                <c:ptCount val="6"/>
                <c:pt idx="1">
                  <c:v>0</c:v>
                </c:pt>
                <c:pt idx="2">
                  <c:v>424995.53255858889</c:v>
                </c:pt>
                <c:pt idx="3">
                  <c:v>317663.48244001041</c:v>
                </c:pt>
                <c:pt idx="4">
                  <c:v>242632.88579497757</c:v>
                </c:pt>
                <c:pt idx="5">
                  <c:v>78125.299085643419</c:v>
                </c:pt>
              </c:numCache>
            </c:numRef>
          </c:val>
        </c:ser>
        <c:ser>
          <c:idx val="2"/>
          <c:order val="2"/>
          <c:tx>
            <c:strRef>
              <c:f>kuvia!$E$2</c:f>
              <c:strCache>
                <c:ptCount val="1"/>
                <c:pt idx="0">
                  <c:v>2003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kuvia!$E$3:$E$8</c:f>
              <c:numCache>
                <c:formatCode>General</c:formatCode>
                <c:ptCount val="6"/>
                <c:pt idx="0" formatCode="0">
                  <c:v>90558.602869506722</c:v>
                </c:pt>
                <c:pt idx="1">
                  <c:v>80659.388250364296</c:v>
                </c:pt>
                <c:pt idx="2">
                  <c:v>63084.921590393256</c:v>
                </c:pt>
                <c:pt idx="3">
                  <c:v>11001.696971305584</c:v>
                </c:pt>
                <c:pt idx="4">
                  <c:v>9472.7149040715922</c:v>
                </c:pt>
                <c:pt idx="5">
                  <c:v>4527.2603168760561</c:v>
                </c:pt>
              </c:numCache>
            </c:numRef>
          </c:val>
        </c:ser>
        <c:ser>
          <c:idx val="3"/>
          <c:order val="3"/>
          <c:tx>
            <c:strRef>
              <c:f>kuvia!$F$2</c:f>
              <c:strCache>
                <c:ptCount val="1"/>
                <c:pt idx="0">
                  <c:v>2002</c:v>
                </c:pt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kuvia!$F$3:$F$8</c:f>
              <c:numCache>
                <c:formatCode>General</c:formatCode>
                <c:ptCount val="6"/>
                <c:pt idx="0" formatCode="0">
                  <c:v>323991.33467246097</c:v>
                </c:pt>
                <c:pt idx="1">
                  <c:v>191698.94910548622</c:v>
                </c:pt>
                <c:pt idx="2">
                  <c:v>149930.6334402526</c:v>
                </c:pt>
                <c:pt idx="3">
                  <c:v>33532.58884813355</c:v>
                </c:pt>
                <c:pt idx="4">
                  <c:v>29493.360690390717</c:v>
                </c:pt>
                <c:pt idx="5">
                  <c:v>12459.171499052765</c:v>
                </c:pt>
              </c:numCache>
            </c:numRef>
          </c:val>
        </c:ser>
        <c:ser>
          <c:idx val="4"/>
          <c:order val="4"/>
          <c:tx>
            <c:strRef>
              <c:f>kuvia!$G$2</c:f>
              <c:strCache>
                <c:ptCount val="1"/>
                <c:pt idx="0">
                  <c:v>2001</c:v>
                </c:pt>
              </c:strCache>
            </c:strRef>
          </c:tx>
          <c:spPr>
            <a:solidFill>
              <a:srgbClr val="6600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kuvia!$G$3:$G$8</c:f>
              <c:numCache>
                <c:formatCode>General</c:formatCode>
                <c:ptCount val="6"/>
                <c:pt idx="0" formatCode="0">
                  <c:v>109812.30593439001</c:v>
                </c:pt>
                <c:pt idx="1">
                  <c:v>66571.788219276859</c:v>
                </c:pt>
                <c:pt idx="2">
                  <c:v>52066.797567440997</c:v>
                </c:pt>
                <c:pt idx="3">
                  <c:v>6305.7411012109897</c:v>
                </c:pt>
                <c:pt idx="4">
                  <c:v>5545.5920942726607</c:v>
                </c:pt>
                <c:pt idx="5">
                  <c:v>1870.5947635566076</c:v>
                </c:pt>
              </c:numCache>
            </c:numRef>
          </c:val>
        </c:ser>
        <c:ser>
          <c:idx val="5"/>
          <c:order val="5"/>
          <c:tx>
            <c:strRef>
              <c:f>kuvia!$H$2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rgbClr val="FF808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kuvia!$H$3:$H$8</c:f>
              <c:numCache>
                <c:formatCode>General</c:formatCode>
                <c:ptCount val="6"/>
                <c:pt idx="0" formatCode="0">
                  <c:v>28847.845447086853</c:v>
                </c:pt>
                <c:pt idx="1">
                  <c:v>18143.648291952701</c:v>
                </c:pt>
                <c:pt idx="2">
                  <c:v>14190.420417134013</c:v>
                </c:pt>
                <c:pt idx="3">
                  <c:v>5404.2830678587179</c:v>
                </c:pt>
                <c:pt idx="4">
                  <c:v>4792.6946891749458</c:v>
                </c:pt>
                <c:pt idx="5">
                  <c:v>1207.5369797752892</c:v>
                </c:pt>
              </c:numCache>
            </c:numRef>
          </c:val>
        </c:ser>
        <c:ser>
          <c:idx val="6"/>
          <c:order val="6"/>
          <c:tx>
            <c:strRef>
              <c:f>kuvia!$I$2</c:f>
              <c:strCache>
                <c:ptCount val="1"/>
                <c:pt idx="0">
                  <c:v>1999</c:v>
                </c:pt>
              </c:strCache>
            </c:strRef>
          </c:tx>
          <c:spPr>
            <a:solidFill>
              <a:srgbClr val="0066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kuvia!$I$3:$I$8</c:f>
              <c:numCache>
                <c:formatCode>General</c:formatCode>
                <c:ptCount val="6"/>
                <c:pt idx="0" formatCode="0">
                  <c:v>29222.207618854827</c:v>
                </c:pt>
                <c:pt idx="1">
                  <c:v>19212.188089010513</c:v>
                </c:pt>
                <c:pt idx="2">
                  <c:v>15026.141475473458</c:v>
                </c:pt>
                <c:pt idx="3">
                  <c:v>5318.1013685297157</c:v>
                </c:pt>
                <c:pt idx="4">
                  <c:v>4720.6645723170805</c:v>
                </c:pt>
                <c:pt idx="5">
                  <c:v>1212.44851891441</c:v>
                </c:pt>
              </c:numCache>
            </c:numRef>
          </c:val>
        </c:ser>
        <c:ser>
          <c:idx val="7"/>
          <c:order val="7"/>
          <c:tx>
            <c:strRef>
              <c:f>kuvia!$J$2</c:f>
              <c:strCache>
                <c:ptCount val="1"/>
                <c:pt idx="0">
                  <c:v>1998</c:v>
                </c:pt>
              </c:strCache>
            </c:strRef>
          </c:tx>
          <c:spPr>
            <a:solidFill>
              <a:srgbClr val="CCCC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kuvia!$J$3:$J$8</c:f>
              <c:numCache>
                <c:formatCode>General</c:formatCode>
                <c:ptCount val="6"/>
                <c:pt idx="0" formatCode="0">
                  <c:v>19005.432354857254</c:v>
                </c:pt>
                <c:pt idx="1">
                  <c:v>12125.42962864429</c:v>
                </c:pt>
                <c:pt idx="2">
                  <c:v>9483.481017715274</c:v>
                </c:pt>
                <c:pt idx="3">
                  <c:v>3768.8975559004552</c:v>
                </c:pt>
                <c:pt idx="4">
                  <c:v>3345.221116545008</c:v>
                </c:pt>
                <c:pt idx="5">
                  <c:v>1010.3737657620082</c:v>
                </c:pt>
              </c:numCache>
            </c:numRef>
          </c:val>
        </c:ser>
        <c:ser>
          <c:idx val="8"/>
          <c:order val="8"/>
          <c:tx>
            <c:strRef>
              <c:f>kuvia!$K$2</c:f>
              <c:strCache>
                <c:ptCount val="1"/>
                <c:pt idx="0">
                  <c:v>1997</c:v>
                </c:pt>
              </c:strCache>
            </c:strRef>
          </c:tx>
          <c:spPr>
            <a:solidFill>
              <a:srgbClr val="00008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kuvia!$K$3:$K$8</c:f>
              <c:numCache>
                <c:formatCode>General</c:formatCode>
                <c:ptCount val="6"/>
                <c:pt idx="0" formatCode="0">
                  <c:v>56071.60604758362</c:v>
                </c:pt>
                <c:pt idx="1">
                  <c:v>32044.483722663877</c:v>
                </c:pt>
                <c:pt idx="2">
                  <c:v>25062.473035056195</c:v>
                </c:pt>
                <c:pt idx="3">
                  <c:v>9293.9912427260278</c:v>
                </c:pt>
                <c:pt idx="4">
                  <c:v>8234.9058856337251</c:v>
                </c:pt>
                <c:pt idx="5">
                  <c:v>1434.1694286232953</c:v>
                </c:pt>
              </c:numCache>
            </c:numRef>
          </c:val>
        </c:ser>
        <c:ser>
          <c:idx val="9"/>
          <c:order val="9"/>
          <c:tx>
            <c:strRef>
              <c:f>kuvia!$L$2</c:f>
              <c:strCache>
                <c:ptCount val="1"/>
                <c:pt idx="0">
                  <c:v>1996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kuvia!$L$3:$L$8</c:f>
              <c:numCache>
                <c:formatCode>General</c:formatCode>
                <c:ptCount val="6"/>
                <c:pt idx="0" formatCode="0">
                  <c:v>22585.210659630811</c:v>
                </c:pt>
                <c:pt idx="1">
                  <c:v>15186.644358758509</c:v>
                </c:pt>
                <c:pt idx="2">
                  <c:v>11877.703133821396</c:v>
                </c:pt>
                <c:pt idx="3">
                  <c:v>3315.6887424486918</c:v>
                </c:pt>
                <c:pt idx="4">
                  <c:v>2941.4349542072773</c:v>
                </c:pt>
                <c:pt idx="5">
                  <c:v>805.4924188158235</c:v>
                </c:pt>
              </c:numCache>
            </c:numRef>
          </c:val>
        </c:ser>
        <c:ser>
          <c:idx val="10"/>
          <c:order val="10"/>
          <c:tx>
            <c:strRef>
              <c:f>kuvia!$M$2</c:f>
              <c:strCache>
                <c:ptCount val="1"/>
                <c:pt idx="0">
                  <c:v>1995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kuvia!$M$3:$M$8</c:f>
              <c:numCache>
                <c:formatCode>General</c:formatCode>
                <c:ptCount val="6"/>
                <c:pt idx="0" formatCode="0">
                  <c:v>33596.193014050034</c:v>
                </c:pt>
                <c:pt idx="1">
                  <c:v>14055.821223882294</c:v>
                </c:pt>
                <c:pt idx="2">
                  <c:v>10993.269339520377</c:v>
                </c:pt>
                <c:pt idx="3">
                  <c:v>1199.3850500414205</c:v>
                </c:pt>
                <c:pt idx="4">
                  <c:v>1059.9655859115173</c:v>
                </c:pt>
                <c:pt idx="5">
                  <c:v>0</c:v>
                </c:pt>
              </c:numCache>
            </c:numRef>
          </c:val>
        </c:ser>
        <c:ser>
          <c:idx val="11"/>
          <c:order val="11"/>
          <c:tx>
            <c:strRef>
              <c:f>kuvia!$N$2</c:f>
              <c:strCache>
                <c:ptCount val="1"/>
                <c:pt idx="0">
                  <c:v>1994</c:v>
                </c:pt>
              </c:strCache>
            </c:strRef>
          </c:tx>
          <c:spPr>
            <a:solidFill>
              <a:srgbClr val="00FF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kuvia!$N$3:$N$8</c:f>
              <c:numCache>
                <c:formatCode>General</c:formatCode>
                <c:ptCount val="6"/>
                <c:pt idx="0" formatCode="0">
                  <c:v>32385.474525241014</c:v>
                </c:pt>
                <c:pt idx="1">
                  <c:v>18303.773061544674</c:v>
                </c:pt>
                <c:pt idx="2">
                  <c:v>14315.656409539939</c:v>
                </c:pt>
                <c:pt idx="3">
                  <c:v>4768.7291552821589</c:v>
                </c:pt>
                <c:pt idx="4">
                  <c:v>4233.5053455149264</c:v>
                </c:pt>
                <c:pt idx="5">
                  <c:v>628.67700980747179</c:v>
                </c:pt>
              </c:numCache>
            </c:numRef>
          </c:val>
        </c:ser>
        <c:ser>
          <c:idx val="12"/>
          <c:order val="12"/>
          <c:tx>
            <c:strRef>
              <c:f>kuvia!$O$2</c:f>
              <c:strCache>
                <c:ptCount val="1"/>
                <c:pt idx="0">
                  <c:v>1993</c:v>
                </c:pt>
              </c:strCache>
            </c:strRef>
          </c:tx>
          <c:spPr>
            <a:solidFill>
              <a:srgbClr val="80008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kuvia!$O$3:$O$8</c:f>
              <c:numCache>
                <c:formatCode>General</c:formatCode>
                <c:ptCount val="6"/>
                <c:pt idx="0" formatCode="0">
                  <c:v>36893.246426480757</c:v>
                </c:pt>
                <c:pt idx="1">
                  <c:v>17624.102723220036</c:v>
                </c:pt>
                <c:pt idx="2">
                  <c:v>13784.076007920266</c:v>
                </c:pt>
                <c:pt idx="3">
                  <c:v>921.47951454303143</c:v>
                </c:pt>
                <c:pt idx="4">
                  <c:v>810.90773543167177</c:v>
                </c:pt>
                <c:pt idx="5">
                  <c:v>98.230782782417464</c:v>
                </c:pt>
              </c:numCache>
            </c:numRef>
          </c:val>
        </c:ser>
        <c:ser>
          <c:idx val="13"/>
          <c:order val="13"/>
          <c:tx>
            <c:strRef>
              <c:f>kuvia!$P$2</c:f>
              <c:strCache>
                <c:ptCount val="1"/>
                <c:pt idx="0">
                  <c:v>-1992</c:v>
                </c:pt>
              </c:strCache>
            </c:strRef>
          </c:tx>
          <c:spPr>
            <a:solidFill>
              <a:srgbClr val="8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kuvia!$P$3:$P$8</c:f>
              <c:numCache>
                <c:formatCode>General</c:formatCode>
                <c:ptCount val="6"/>
                <c:pt idx="0" formatCode="0">
                  <c:v>37718.540052081546</c:v>
                </c:pt>
                <c:pt idx="1">
                  <c:v>5886.3337168881853</c:v>
                </c:pt>
                <c:pt idx="2">
                  <c:v>4603.790197765381</c:v>
                </c:pt>
                <c:pt idx="3">
                  <c:v>5.3590431456729979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9255040"/>
        <c:axId val="99256576"/>
      </c:barChart>
      <c:catAx>
        <c:axId val="99255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9925657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9925657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99255040"/>
        <c:crosses val="autoZero"/>
        <c:crossBetween val="between"/>
      </c:valAx>
      <c:spPr>
        <a:solidFill>
          <a:srgbClr val="FFFFFF">
            <a:alpha val="15000"/>
          </a:srgbClr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>
        <a:alpha val="5000"/>
      </a:srgbClr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05571567886784"/>
          <c:y val="6.4220255407216945E-2"/>
          <c:w val="0.78333439579860542"/>
          <c:h val="0.8211018369922736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kuvia!$C$2</c:f>
              <c:strCache>
                <c:ptCount val="1"/>
                <c:pt idx="0">
                  <c:v>2005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kuvia!$C$17:$C$22</c:f>
              <c:numCache>
                <c:formatCode>General</c:formatCode>
                <c:ptCount val="6"/>
                <c:pt idx="4">
                  <c:v>1577.8593687763241</c:v>
                </c:pt>
                <c:pt idx="5">
                  <c:v>910.6902230838873</c:v>
                </c:pt>
              </c:numCache>
            </c:numRef>
          </c:val>
        </c:ser>
        <c:ser>
          <c:idx val="1"/>
          <c:order val="1"/>
          <c:tx>
            <c:strRef>
              <c:f>kuvia!$D$2</c:f>
              <c:strCache>
                <c:ptCount val="1"/>
                <c:pt idx="0">
                  <c:v>2004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kuvia!$D$17:$D$22</c:f>
              <c:numCache>
                <c:formatCode>General</c:formatCode>
                <c:ptCount val="6"/>
                <c:pt idx="2">
                  <c:v>772.71915010652526</c:v>
                </c:pt>
                <c:pt idx="3">
                  <c:v>577.56996807274618</c:v>
                </c:pt>
                <c:pt idx="4">
                  <c:v>2181.6740314398398</c:v>
                </c:pt>
                <c:pt idx="5">
                  <c:v>702.4766476117436</c:v>
                </c:pt>
              </c:numCache>
            </c:numRef>
          </c:val>
        </c:ser>
        <c:ser>
          <c:idx val="2"/>
          <c:order val="2"/>
          <c:tx>
            <c:strRef>
              <c:f>kuvia!$E$2</c:f>
              <c:strCache>
                <c:ptCount val="1"/>
                <c:pt idx="0">
                  <c:v>2003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kuvia!$E$17:$E$22</c:f>
              <c:numCache>
                <c:formatCode>General</c:formatCode>
                <c:ptCount val="6"/>
                <c:pt idx="0">
                  <c:v>416.56957319973088</c:v>
                </c:pt>
                <c:pt idx="1">
                  <c:v>768.57876212825397</c:v>
                </c:pt>
                <c:pt idx="2">
                  <c:v>554.24609682988364</c:v>
                </c:pt>
                <c:pt idx="3">
                  <c:v>96.657766247899062</c:v>
                </c:pt>
                <c:pt idx="4">
                  <c:v>197.58730044907045</c:v>
                </c:pt>
                <c:pt idx="5">
                  <c:v>94.432182695296149</c:v>
                </c:pt>
              </c:numCache>
            </c:numRef>
          </c:val>
        </c:ser>
        <c:ser>
          <c:idx val="3"/>
          <c:order val="3"/>
          <c:tx>
            <c:strRef>
              <c:f>kuvia!$F$2</c:f>
              <c:strCache>
                <c:ptCount val="1"/>
                <c:pt idx="0">
                  <c:v>2002</c:v>
                </c:pt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kuvia!$F$17:$F$22</c:f>
              <c:numCache>
                <c:formatCode>General</c:formatCode>
                <c:ptCount val="6"/>
                <c:pt idx="0">
                  <c:v>3087.214822035502</c:v>
                </c:pt>
                <c:pt idx="1">
                  <c:v>1826.640942867755</c:v>
                </c:pt>
                <c:pt idx="2">
                  <c:v>2794.1618050228894</c:v>
                </c:pt>
                <c:pt idx="3">
                  <c:v>624.92551944248885</c:v>
                </c:pt>
                <c:pt idx="4">
                  <c:v>1021.8185478047938</c:v>
                </c:pt>
                <c:pt idx="5">
                  <c:v>431.65689599289664</c:v>
                </c:pt>
              </c:numCache>
            </c:numRef>
          </c:val>
        </c:ser>
        <c:ser>
          <c:idx val="4"/>
          <c:order val="4"/>
          <c:tx>
            <c:strRef>
              <c:f>kuvia!$G$2</c:f>
              <c:strCache>
                <c:ptCount val="1"/>
                <c:pt idx="0">
                  <c:v>2001</c:v>
                </c:pt>
              </c:strCache>
            </c:strRef>
          </c:tx>
          <c:spPr>
            <a:solidFill>
              <a:srgbClr val="6600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kuvia!$G$17:$G$22</c:f>
              <c:numCache>
                <c:formatCode>General</c:formatCode>
                <c:ptCount val="6"/>
                <c:pt idx="0">
                  <c:v>1853.997765192285</c:v>
                </c:pt>
                <c:pt idx="1">
                  <c:v>1123.9536911021246</c:v>
                </c:pt>
                <c:pt idx="2">
                  <c:v>1537.1024151431495</c:v>
                </c:pt>
                <c:pt idx="3">
                  <c:v>186.15644381401137</c:v>
                </c:pt>
                <c:pt idx="4">
                  <c:v>248.53495235831977</c:v>
                </c:pt>
                <c:pt idx="5">
                  <c:v>83.833821986728637</c:v>
                </c:pt>
              </c:numCache>
            </c:numRef>
          </c:val>
        </c:ser>
        <c:ser>
          <c:idx val="5"/>
          <c:order val="5"/>
          <c:tx>
            <c:strRef>
              <c:f>kuvia!$H$2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rgbClr val="FF808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kuvia!$H$17:$H$22</c:f>
              <c:numCache>
                <c:formatCode>General</c:formatCode>
                <c:ptCount val="6"/>
                <c:pt idx="0">
                  <c:v>834.27969032975182</c:v>
                </c:pt>
                <c:pt idx="1">
                  <c:v>524.71430860327223</c:v>
                </c:pt>
                <c:pt idx="2">
                  <c:v>659.85454939673161</c:v>
                </c:pt>
                <c:pt idx="3">
                  <c:v>251.29916265543039</c:v>
                </c:pt>
                <c:pt idx="4">
                  <c:v>285.2611878996928</c:v>
                </c:pt>
                <c:pt idx="5">
                  <c:v>71.87260103622522</c:v>
                </c:pt>
              </c:numCache>
            </c:numRef>
          </c:val>
        </c:ser>
        <c:ser>
          <c:idx val="6"/>
          <c:order val="6"/>
          <c:tx>
            <c:strRef>
              <c:f>kuvia!$I$2</c:f>
              <c:strCache>
                <c:ptCount val="1"/>
                <c:pt idx="0">
                  <c:v>1999</c:v>
                </c:pt>
              </c:strCache>
            </c:strRef>
          </c:tx>
          <c:spPr>
            <a:solidFill>
              <a:srgbClr val="0066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kuvia!$I$17:$I$22</c:f>
              <c:numCache>
                <c:formatCode>General</c:formatCode>
                <c:ptCount val="6"/>
                <c:pt idx="0">
                  <c:v>1147.3504554351111</c:v>
                </c:pt>
                <c:pt idx="1">
                  <c:v>754.32742937629791</c:v>
                </c:pt>
                <c:pt idx="2">
                  <c:v>858.994421014566</c:v>
                </c:pt>
                <c:pt idx="3">
                  <c:v>304.01812823428207</c:v>
                </c:pt>
                <c:pt idx="4">
                  <c:v>292.114723734981</c:v>
                </c:pt>
                <c:pt idx="5">
                  <c:v>75.026314350423689</c:v>
                </c:pt>
              </c:numCache>
            </c:numRef>
          </c:val>
        </c:ser>
        <c:ser>
          <c:idx val="7"/>
          <c:order val="7"/>
          <c:tx>
            <c:strRef>
              <c:f>kuvia!$J$2</c:f>
              <c:strCache>
                <c:ptCount val="1"/>
                <c:pt idx="0">
                  <c:v>1998</c:v>
                </c:pt>
              </c:strCache>
            </c:strRef>
          </c:tx>
          <c:spPr>
            <a:solidFill>
              <a:srgbClr val="CCCC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kuvia!$J$17:$J$22</c:f>
              <c:numCache>
                <c:formatCode>General</c:formatCode>
                <c:ptCount val="6"/>
                <c:pt idx="0">
                  <c:v>806.66181951147257</c:v>
                </c:pt>
                <c:pt idx="1">
                  <c:v>514.64870380077105</c:v>
                </c:pt>
                <c:pt idx="2">
                  <c:v>631.59983577983724</c:v>
                </c:pt>
                <c:pt idx="3">
                  <c:v>251.00857722297027</c:v>
                </c:pt>
                <c:pt idx="4">
                  <c:v>181.98002874004843</c:v>
                </c:pt>
                <c:pt idx="5">
                  <c:v>54.96433285745325</c:v>
                </c:pt>
              </c:numCache>
            </c:numRef>
          </c:val>
        </c:ser>
        <c:ser>
          <c:idx val="8"/>
          <c:order val="8"/>
          <c:tx>
            <c:strRef>
              <c:f>kuvia!$K$2</c:f>
              <c:strCache>
                <c:ptCount val="1"/>
                <c:pt idx="0">
                  <c:v>1997</c:v>
                </c:pt>
              </c:strCache>
            </c:strRef>
          </c:tx>
          <c:spPr>
            <a:solidFill>
              <a:srgbClr val="00008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kuvia!$K$17:$K$22</c:f>
              <c:numCache>
                <c:formatCode>General</c:formatCode>
                <c:ptCount val="6"/>
                <c:pt idx="0">
                  <c:v>2947.5380561665647</c:v>
                </c:pt>
                <c:pt idx="1">
                  <c:v>1684.4949149950769</c:v>
                </c:pt>
                <c:pt idx="2">
                  <c:v>1888.0396353075664</c:v>
                </c:pt>
                <c:pt idx="3">
                  <c:v>700.14734028536066</c:v>
                </c:pt>
                <c:pt idx="4">
                  <c:v>701.94337769141862</c:v>
                </c:pt>
                <c:pt idx="5">
                  <c:v>122.24860209584968</c:v>
                </c:pt>
              </c:numCache>
            </c:numRef>
          </c:val>
        </c:ser>
        <c:ser>
          <c:idx val="9"/>
          <c:order val="9"/>
          <c:tx>
            <c:strRef>
              <c:f>kuvia!$L$2</c:f>
              <c:strCache>
                <c:ptCount val="1"/>
                <c:pt idx="0">
                  <c:v>1996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kuvia!$L$17:$L$22</c:f>
              <c:numCache>
                <c:formatCode>General</c:formatCode>
                <c:ptCount val="6"/>
                <c:pt idx="0">
                  <c:v>1083.1867032358939</c:v>
                </c:pt>
                <c:pt idx="1">
                  <c:v>728.35146344605823</c:v>
                </c:pt>
                <c:pt idx="2">
                  <c:v>1191.7295477600801</c:v>
                </c:pt>
                <c:pt idx="3">
                  <c:v>332.67410382568539</c:v>
                </c:pt>
                <c:pt idx="4">
                  <c:v>221.31356595455551</c:v>
                </c:pt>
                <c:pt idx="5">
                  <c:v>60.60524959170256</c:v>
                </c:pt>
              </c:numCache>
            </c:numRef>
          </c:val>
        </c:ser>
        <c:ser>
          <c:idx val="10"/>
          <c:order val="10"/>
          <c:tx>
            <c:strRef>
              <c:f>kuvia!$M$2</c:f>
              <c:strCache>
                <c:ptCount val="1"/>
                <c:pt idx="0">
                  <c:v>1995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kuvia!$M$17:$M$22</c:f>
              <c:numCache>
                <c:formatCode>General</c:formatCode>
                <c:ptCount val="6"/>
                <c:pt idx="0">
                  <c:v>2100.9169325129851</c:v>
                </c:pt>
                <c:pt idx="1">
                  <c:v>878.97199534721437</c:v>
                </c:pt>
                <c:pt idx="2">
                  <c:v>1275.2192433843638</c:v>
                </c:pt>
                <c:pt idx="3">
                  <c:v>139.12866580480477</c:v>
                </c:pt>
                <c:pt idx="4">
                  <c:v>63.597935154691044</c:v>
                </c:pt>
                <c:pt idx="5">
                  <c:v>0</c:v>
                </c:pt>
              </c:numCache>
            </c:numRef>
          </c:val>
        </c:ser>
        <c:ser>
          <c:idx val="11"/>
          <c:order val="11"/>
          <c:tx>
            <c:strRef>
              <c:f>kuvia!$N$2</c:f>
              <c:strCache>
                <c:ptCount val="1"/>
                <c:pt idx="0">
                  <c:v>1994</c:v>
                </c:pt>
              </c:strCache>
            </c:strRef>
          </c:tx>
          <c:spPr>
            <a:solidFill>
              <a:srgbClr val="00FF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kuvia!$N$17:$N$22</c:f>
              <c:numCache>
                <c:formatCode>General</c:formatCode>
                <c:ptCount val="6"/>
                <c:pt idx="0">
                  <c:v>1914.1164839189323</c:v>
                </c:pt>
                <c:pt idx="1">
                  <c:v>1081.8292536583799</c:v>
                </c:pt>
                <c:pt idx="2">
                  <c:v>1600.9675751335496</c:v>
                </c:pt>
                <c:pt idx="3">
                  <c:v>533.30287719905471</c:v>
                </c:pt>
                <c:pt idx="4">
                  <c:v>495.15078521142573</c:v>
                </c:pt>
                <c:pt idx="5">
                  <c:v>73.530063067081898</c:v>
                </c:pt>
              </c:numCache>
            </c:numRef>
          </c:val>
        </c:ser>
        <c:ser>
          <c:idx val="12"/>
          <c:order val="12"/>
          <c:tx>
            <c:strRef>
              <c:f>kuvia!$O$2</c:f>
              <c:strCache>
                <c:ptCount val="1"/>
                <c:pt idx="0">
                  <c:v>1993</c:v>
                </c:pt>
              </c:strCache>
            </c:strRef>
          </c:tx>
          <c:spPr>
            <a:solidFill>
              <a:srgbClr val="80008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kuvia!$O$17:$O$22</c:f>
              <c:numCache>
                <c:formatCode>General</c:formatCode>
                <c:ptCount val="6"/>
                <c:pt idx="0">
                  <c:v>2866.7242578098985</c:v>
                </c:pt>
                <c:pt idx="1">
                  <c:v>1369.4496335384652</c:v>
                </c:pt>
                <c:pt idx="2">
                  <c:v>1300.2978367471451</c:v>
                </c:pt>
                <c:pt idx="3">
                  <c:v>86.926234205225967</c:v>
                </c:pt>
                <c:pt idx="4">
                  <c:v>94.843768736088322</c:v>
                </c:pt>
                <c:pt idx="5">
                  <c:v>11.489072354231546</c:v>
                </c:pt>
              </c:numCache>
            </c:numRef>
          </c:val>
        </c:ser>
        <c:ser>
          <c:idx val="13"/>
          <c:order val="13"/>
          <c:tx>
            <c:strRef>
              <c:f>kuvia!$P$2</c:f>
              <c:strCache>
                <c:ptCount val="1"/>
                <c:pt idx="0">
                  <c:v>-1992</c:v>
                </c:pt>
              </c:strCache>
            </c:strRef>
          </c:tx>
          <c:spPr>
            <a:solidFill>
              <a:srgbClr val="8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kuvia!$P$17:$P$22</c:f>
              <c:numCache>
                <c:formatCode>General</c:formatCode>
                <c:ptCount val="6"/>
                <c:pt idx="0">
                  <c:v>3281.5129845310944</c:v>
                </c:pt>
                <c:pt idx="1">
                  <c:v>512.11103336927215</c:v>
                </c:pt>
                <c:pt idx="2">
                  <c:v>437.36006878771121</c:v>
                </c:pt>
                <c:pt idx="3">
                  <c:v>0.50910909883893485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9674752"/>
        <c:axId val="99684736"/>
      </c:barChart>
      <c:catAx>
        <c:axId val="99674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9968473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9968473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99674752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91555584718576855"/>
          <c:y val="0.14564831261101244"/>
          <c:w val="7.2222222222222188E-2"/>
          <c:h val="0.65364167400922135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84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05571567886784"/>
          <c:y val="6.4220255407216945E-2"/>
          <c:w val="0.78333439579860542"/>
          <c:h val="0.8211018369922736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kuvia!$C$2</c:f>
              <c:strCache>
                <c:ptCount val="1"/>
                <c:pt idx="0">
                  <c:v>2005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kuvia!$C$17:$C$22</c:f>
              <c:numCache>
                <c:formatCode>General</c:formatCode>
                <c:ptCount val="6"/>
                <c:pt idx="4">
                  <c:v>1577.8593687763241</c:v>
                </c:pt>
                <c:pt idx="5">
                  <c:v>910.6902230838873</c:v>
                </c:pt>
              </c:numCache>
            </c:numRef>
          </c:val>
        </c:ser>
        <c:ser>
          <c:idx val="1"/>
          <c:order val="1"/>
          <c:tx>
            <c:strRef>
              <c:f>kuvia!$D$2</c:f>
              <c:strCache>
                <c:ptCount val="1"/>
                <c:pt idx="0">
                  <c:v>2004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kuvia!$D$17:$D$22</c:f>
              <c:numCache>
                <c:formatCode>General</c:formatCode>
                <c:ptCount val="6"/>
                <c:pt idx="2">
                  <c:v>772.71915010652526</c:v>
                </c:pt>
                <c:pt idx="3">
                  <c:v>577.56996807274618</c:v>
                </c:pt>
                <c:pt idx="4">
                  <c:v>2181.6740314398398</c:v>
                </c:pt>
                <c:pt idx="5">
                  <c:v>702.4766476117436</c:v>
                </c:pt>
              </c:numCache>
            </c:numRef>
          </c:val>
        </c:ser>
        <c:ser>
          <c:idx val="2"/>
          <c:order val="2"/>
          <c:tx>
            <c:strRef>
              <c:f>kuvia!$E$2</c:f>
              <c:strCache>
                <c:ptCount val="1"/>
                <c:pt idx="0">
                  <c:v>2003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kuvia!$E$17:$E$22</c:f>
              <c:numCache>
                <c:formatCode>General</c:formatCode>
                <c:ptCount val="6"/>
                <c:pt idx="0">
                  <c:v>416.56957319973088</c:v>
                </c:pt>
                <c:pt idx="1">
                  <c:v>768.57876212825397</c:v>
                </c:pt>
                <c:pt idx="2">
                  <c:v>554.24609682988364</c:v>
                </c:pt>
                <c:pt idx="3">
                  <c:v>96.657766247899062</c:v>
                </c:pt>
                <c:pt idx="4">
                  <c:v>197.58730044907045</c:v>
                </c:pt>
                <c:pt idx="5">
                  <c:v>94.432182695296149</c:v>
                </c:pt>
              </c:numCache>
            </c:numRef>
          </c:val>
        </c:ser>
        <c:ser>
          <c:idx val="3"/>
          <c:order val="3"/>
          <c:tx>
            <c:strRef>
              <c:f>kuvia!$F$2</c:f>
              <c:strCache>
                <c:ptCount val="1"/>
                <c:pt idx="0">
                  <c:v>2002</c:v>
                </c:pt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kuvia!$F$17:$F$22</c:f>
              <c:numCache>
                <c:formatCode>General</c:formatCode>
                <c:ptCount val="6"/>
                <c:pt idx="0">
                  <c:v>3087.214822035502</c:v>
                </c:pt>
                <c:pt idx="1">
                  <c:v>1826.640942867755</c:v>
                </c:pt>
                <c:pt idx="2">
                  <c:v>2794.1618050228894</c:v>
                </c:pt>
                <c:pt idx="3">
                  <c:v>624.92551944248885</c:v>
                </c:pt>
                <c:pt idx="4">
                  <c:v>1021.8185478047938</c:v>
                </c:pt>
                <c:pt idx="5">
                  <c:v>431.65689599289664</c:v>
                </c:pt>
              </c:numCache>
            </c:numRef>
          </c:val>
        </c:ser>
        <c:ser>
          <c:idx val="4"/>
          <c:order val="4"/>
          <c:tx>
            <c:strRef>
              <c:f>kuvia!$G$2</c:f>
              <c:strCache>
                <c:ptCount val="1"/>
                <c:pt idx="0">
                  <c:v>2001</c:v>
                </c:pt>
              </c:strCache>
            </c:strRef>
          </c:tx>
          <c:spPr>
            <a:solidFill>
              <a:srgbClr val="6600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kuvia!$G$17:$G$22</c:f>
              <c:numCache>
                <c:formatCode>General</c:formatCode>
                <c:ptCount val="6"/>
                <c:pt idx="0">
                  <c:v>1853.997765192285</c:v>
                </c:pt>
                <c:pt idx="1">
                  <c:v>1123.9536911021246</c:v>
                </c:pt>
                <c:pt idx="2">
                  <c:v>1537.1024151431495</c:v>
                </c:pt>
                <c:pt idx="3">
                  <c:v>186.15644381401137</c:v>
                </c:pt>
                <c:pt idx="4">
                  <c:v>248.53495235831977</c:v>
                </c:pt>
                <c:pt idx="5">
                  <c:v>83.833821986728637</c:v>
                </c:pt>
              </c:numCache>
            </c:numRef>
          </c:val>
        </c:ser>
        <c:ser>
          <c:idx val="5"/>
          <c:order val="5"/>
          <c:tx>
            <c:strRef>
              <c:f>kuvia!$H$2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rgbClr val="FF808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kuvia!$H$17:$H$22</c:f>
              <c:numCache>
                <c:formatCode>General</c:formatCode>
                <c:ptCount val="6"/>
                <c:pt idx="0">
                  <c:v>834.27969032975182</c:v>
                </c:pt>
                <c:pt idx="1">
                  <c:v>524.71430860327223</c:v>
                </c:pt>
                <c:pt idx="2">
                  <c:v>659.85454939673161</c:v>
                </c:pt>
                <c:pt idx="3">
                  <c:v>251.29916265543039</c:v>
                </c:pt>
                <c:pt idx="4">
                  <c:v>285.2611878996928</c:v>
                </c:pt>
                <c:pt idx="5">
                  <c:v>71.87260103622522</c:v>
                </c:pt>
              </c:numCache>
            </c:numRef>
          </c:val>
        </c:ser>
        <c:ser>
          <c:idx val="6"/>
          <c:order val="6"/>
          <c:tx>
            <c:strRef>
              <c:f>kuvia!$I$2</c:f>
              <c:strCache>
                <c:ptCount val="1"/>
                <c:pt idx="0">
                  <c:v>1999</c:v>
                </c:pt>
              </c:strCache>
            </c:strRef>
          </c:tx>
          <c:spPr>
            <a:solidFill>
              <a:srgbClr val="0066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kuvia!$I$17:$I$22</c:f>
              <c:numCache>
                <c:formatCode>General</c:formatCode>
                <c:ptCount val="6"/>
                <c:pt idx="0">
                  <c:v>1147.3504554351111</c:v>
                </c:pt>
                <c:pt idx="1">
                  <c:v>754.32742937629791</c:v>
                </c:pt>
                <c:pt idx="2">
                  <c:v>858.994421014566</c:v>
                </c:pt>
                <c:pt idx="3">
                  <c:v>304.01812823428207</c:v>
                </c:pt>
                <c:pt idx="4">
                  <c:v>292.114723734981</c:v>
                </c:pt>
                <c:pt idx="5">
                  <c:v>75.026314350423689</c:v>
                </c:pt>
              </c:numCache>
            </c:numRef>
          </c:val>
        </c:ser>
        <c:ser>
          <c:idx val="7"/>
          <c:order val="7"/>
          <c:tx>
            <c:strRef>
              <c:f>kuvia!$J$2</c:f>
              <c:strCache>
                <c:ptCount val="1"/>
                <c:pt idx="0">
                  <c:v>1998</c:v>
                </c:pt>
              </c:strCache>
            </c:strRef>
          </c:tx>
          <c:spPr>
            <a:solidFill>
              <a:srgbClr val="CCCC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kuvia!$J$17:$J$22</c:f>
              <c:numCache>
                <c:formatCode>General</c:formatCode>
                <c:ptCount val="6"/>
                <c:pt idx="0">
                  <c:v>806.66181951147257</c:v>
                </c:pt>
                <c:pt idx="1">
                  <c:v>514.64870380077105</c:v>
                </c:pt>
                <c:pt idx="2">
                  <c:v>631.59983577983724</c:v>
                </c:pt>
                <c:pt idx="3">
                  <c:v>251.00857722297027</c:v>
                </c:pt>
                <c:pt idx="4">
                  <c:v>181.98002874004843</c:v>
                </c:pt>
                <c:pt idx="5">
                  <c:v>54.96433285745325</c:v>
                </c:pt>
              </c:numCache>
            </c:numRef>
          </c:val>
        </c:ser>
        <c:ser>
          <c:idx val="8"/>
          <c:order val="8"/>
          <c:tx>
            <c:strRef>
              <c:f>kuvia!$K$2</c:f>
              <c:strCache>
                <c:ptCount val="1"/>
                <c:pt idx="0">
                  <c:v>1997</c:v>
                </c:pt>
              </c:strCache>
            </c:strRef>
          </c:tx>
          <c:spPr>
            <a:solidFill>
              <a:srgbClr val="00008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kuvia!$K$17:$K$22</c:f>
              <c:numCache>
                <c:formatCode>General</c:formatCode>
                <c:ptCount val="6"/>
                <c:pt idx="0">
                  <c:v>2947.5380561665647</c:v>
                </c:pt>
                <c:pt idx="1">
                  <c:v>1684.4949149950769</c:v>
                </c:pt>
                <c:pt idx="2">
                  <c:v>1888.0396353075664</c:v>
                </c:pt>
                <c:pt idx="3">
                  <c:v>700.14734028536066</c:v>
                </c:pt>
                <c:pt idx="4">
                  <c:v>701.94337769141862</c:v>
                </c:pt>
                <c:pt idx="5">
                  <c:v>122.24860209584968</c:v>
                </c:pt>
              </c:numCache>
            </c:numRef>
          </c:val>
        </c:ser>
        <c:ser>
          <c:idx val="9"/>
          <c:order val="9"/>
          <c:tx>
            <c:strRef>
              <c:f>kuvia!$L$2</c:f>
              <c:strCache>
                <c:ptCount val="1"/>
                <c:pt idx="0">
                  <c:v>1996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kuvia!$L$17:$L$22</c:f>
              <c:numCache>
                <c:formatCode>General</c:formatCode>
                <c:ptCount val="6"/>
                <c:pt idx="0">
                  <c:v>1083.1867032358939</c:v>
                </c:pt>
                <c:pt idx="1">
                  <c:v>728.35146344605823</c:v>
                </c:pt>
                <c:pt idx="2">
                  <c:v>1191.7295477600801</c:v>
                </c:pt>
                <c:pt idx="3">
                  <c:v>332.67410382568539</c:v>
                </c:pt>
                <c:pt idx="4">
                  <c:v>221.31356595455551</c:v>
                </c:pt>
                <c:pt idx="5">
                  <c:v>60.60524959170256</c:v>
                </c:pt>
              </c:numCache>
            </c:numRef>
          </c:val>
        </c:ser>
        <c:ser>
          <c:idx val="10"/>
          <c:order val="10"/>
          <c:tx>
            <c:strRef>
              <c:f>kuvia!$M$2</c:f>
              <c:strCache>
                <c:ptCount val="1"/>
                <c:pt idx="0">
                  <c:v>1995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kuvia!$M$17:$M$22</c:f>
              <c:numCache>
                <c:formatCode>General</c:formatCode>
                <c:ptCount val="6"/>
                <c:pt idx="0">
                  <c:v>2100.9169325129851</c:v>
                </c:pt>
                <c:pt idx="1">
                  <c:v>878.97199534721437</c:v>
                </c:pt>
                <c:pt idx="2">
                  <c:v>1275.2192433843638</c:v>
                </c:pt>
                <c:pt idx="3">
                  <c:v>139.12866580480477</c:v>
                </c:pt>
                <c:pt idx="4">
                  <c:v>63.597935154691044</c:v>
                </c:pt>
                <c:pt idx="5">
                  <c:v>0</c:v>
                </c:pt>
              </c:numCache>
            </c:numRef>
          </c:val>
        </c:ser>
        <c:ser>
          <c:idx val="11"/>
          <c:order val="11"/>
          <c:tx>
            <c:strRef>
              <c:f>kuvia!$N$2</c:f>
              <c:strCache>
                <c:ptCount val="1"/>
                <c:pt idx="0">
                  <c:v>1994</c:v>
                </c:pt>
              </c:strCache>
            </c:strRef>
          </c:tx>
          <c:spPr>
            <a:solidFill>
              <a:srgbClr val="00FF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kuvia!$N$17:$N$22</c:f>
              <c:numCache>
                <c:formatCode>General</c:formatCode>
                <c:ptCount val="6"/>
                <c:pt idx="0">
                  <c:v>1914.1164839189323</c:v>
                </c:pt>
                <c:pt idx="1">
                  <c:v>1081.8292536583799</c:v>
                </c:pt>
                <c:pt idx="2">
                  <c:v>1600.9675751335496</c:v>
                </c:pt>
                <c:pt idx="3">
                  <c:v>533.30287719905471</c:v>
                </c:pt>
                <c:pt idx="4">
                  <c:v>495.15078521142573</c:v>
                </c:pt>
                <c:pt idx="5">
                  <c:v>73.530063067081898</c:v>
                </c:pt>
              </c:numCache>
            </c:numRef>
          </c:val>
        </c:ser>
        <c:ser>
          <c:idx val="12"/>
          <c:order val="12"/>
          <c:tx>
            <c:strRef>
              <c:f>kuvia!$O$2</c:f>
              <c:strCache>
                <c:ptCount val="1"/>
                <c:pt idx="0">
                  <c:v>1993</c:v>
                </c:pt>
              </c:strCache>
            </c:strRef>
          </c:tx>
          <c:spPr>
            <a:solidFill>
              <a:srgbClr val="80008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kuvia!$O$17:$O$22</c:f>
              <c:numCache>
                <c:formatCode>General</c:formatCode>
                <c:ptCount val="6"/>
                <c:pt idx="0">
                  <c:v>2866.7242578098985</c:v>
                </c:pt>
                <c:pt idx="1">
                  <c:v>1369.4496335384652</c:v>
                </c:pt>
                <c:pt idx="2">
                  <c:v>1300.2978367471451</c:v>
                </c:pt>
                <c:pt idx="3">
                  <c:v>86.926234205225967</c:v>
                </c:pt>
                <c:pt idx="4">
                  <c:v>94.843768736088322</c:v>
                </c:pt>
                <c:pt idx="5">
                  <c:v>11.489072354231546</c:v>
                </c:pt>
              </c:numCache>
            </c:numRef>
          </c:val>
        </c:ser>
        <c:ser>
          <c:idx val="13"/>
          <c:order val="13"/>
          <c:tx>
            <c:strRef>
              <c:f>kuvia!$P$2</c:f>
              <c:strCache>
                <c:ptCount val="1"/>
                <c:pt idx="0">
                  <c:v>-1992</c:v>
                </c:pt>
              </c:strCache>
            </c:strRef>
          </c:tx>
          <c:spPr>
            <a:solidFill>
              <a:srgbClr val="8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kuvia!$B$17:$B$22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 2006</c:v>
                </c:pt>
                <c:pt idx="5">
                  <c:v>end 2006</c:v>
                </c:pt>
              </c:strCache>
            </c:strRef>
          </c:cat>
          <c:val>
            <c:numRef>
              <c:f>kuvia!$P$17:$P$22</c:f>
              <c:numCache>
                <c:formatCode>General</c:formatCode>
                <c:ptCount val="6"/>
                <c:pt idx="0">
                  <c:v>3281.5129845310944</c:v>
                </c:pt>
                <c:pt idx="1">
                  <c:v>512.11103336927215</c:v>
                </c:pt>
                <c:pt idx="2">
                  <c:v>437.36006878771121</c:v>
                </c:pt>
                <c:pt idx="3">
                  <c:v>0.50910909883893485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0020608"/>
        <c:axId val="100022144"/>
      </c:barChart>
      <c:catAx>
        <c:axId val="100020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1000221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002214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100020608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83176403648845"/>
          <c:y val="4.0052379816159341E-2"/>
          <c:w val="0.72160747389093849"/>
          <c:h val="0.8695736896524297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[1]Sheet2!$I$2</c:f>
              <c:strCache>
                <c:ptCount val="1"/>
                <c:pt idx="0">
                  <c:v>2005</c:v>
                </c:pt>
              </c:strCache>
            </c:strRef>
          </c:tx>
          <c:invertIfNegative val="0"/>
          <c:cat>
            <c:strRef>
              <c:f>[1]Sheet2!$B$3:$B$8</c:f>
              <c:strCache>
                <c:ptCount val="6"/>
                <c:pt idx="0">
                  <c:v>start 2004</c:v>
                </c:pt>
                <c:pt idx="1">
                  <c:v>end 2004</c:v>
                </c:pt>
                <c:pt idx="2">
                  <c:v>start 2005</c:v>
                </c:pt>
                <c:pt idx="3">
                  <c:v>end 2005</c:v>
                </c:pt>
                <c:pt idx="4">
                  <c:v>start2006</c:v>
                </c:pt>
                <c:pt idx="5">
                  <c:v>end 2006</c:v>
                </c:pt>
              </c:strCache>
            </c:strRef>
          </c:cat>
          <c:val>
            <c:numRef>
              <c:f>[1]Sheet2!$I$11:$I$16</c:f>
              <c:numCache>
                <c:formatCode>General</c:formatCode>
                <c:ptCount val="6"/>
                <c:pt idx="4">
                  <c:v>2378.5984159967707</c:v>
                </c:pt>
                <c:pt idx="5">
                  <c:v>7538.7870855294805</c:v>
                </c:pt>
              </c:numCache>
            </c:numRef>
          </c:val>
        </c:ser>
        <c:ser>
          <c:idx val="1"/>
          <c:order val="1"/>
          <c:tx>
            <c:strRef>
              <c:f>[1]Sheet2!$H$2</c:f>
              <c:strCache>
                <c:ptCount val="1"/>
                <c:pt idx="0">
                  <c:v>2004</c:v>
                </c:pt>
              </c:strCache>
            </c:strRef>
          </c:tx>
          <c:invertIfNegative val="0"/>
          <c:val>
            <c:numRef>
              <c:f>[1]Sheet2!$H$11:$H$16</c:f>
              <c:numCache>
                <c:formatCode>General</c:formatCode>
                <c:ptCount val="6"/>
                <c:pt idx="2">
                  <c:v>2983.2130460352923</c:v>
                </c:pt>
                <c:pt idx="3">
                  <c:v>1495.2253203160344</c:v>
                </c:pt>
                <c:pt idx="4">
                  <c:v>3642.2520985893616</c:v>
                </c:pt>
                <c:pt idx="5">
                  <c:v>815.09584054588413</c:v>
                </c:pt>
              </c:numCache>
            </c:numRef>
          </c:val>
        </c:ser>
        <c:ser>
          <c:idx val="6"/>
          <c:order val="2"/>
          <c:tx>
            <c:strRef>
              <c:f>[1]Sheet2!$G$2</c:f>
              <c:strCache>
                <c:ptCount val="1"/>
                <c:pt idx="0">
                  <c:v>2003</c:v>
                </c:pt>
              </c:strCache>
            </c:strRef>
          </c:tx>
          <c:invertIfNegative val="0"/>
          <c:val>
            <c:numRef>
              <c:f>[1]Sheet2!$G$11:$G$16</c:f>
              <c:numCache>
                <c:formatCode>General</c:formatCode>
                <c:ptCount val="6"/>
                <c:pt idx="0">
                  <c:v>2667.5699555916199</c:v>
                </c:pt>
                <c:pt idx="1">
                  <c:v>2323.4886982824182</c:v>
                </c:pt>
                <c:pt idx="2">
                  <c:v>3531.353635882534</c:v>
                </c:pt>
                <c:pt idx="3">
                  <c:v>1082.8984938060116</c:v>
                </c:pt>
                <c:pt idx="4">
                  <c:v>1964.2514926788085</c:v>
                </c:pt>
                <c:pt idx="5">
                  <c:v>417.67865998814665</c:v>
                </c:pt>
              </c:numCache>
            </c:numRef>
          </c:val>
        </c:ser>
        <c:ser>
          <c:idx val="5"/>
          <c:order val="3"/>
          <c:tx>
            <c:strRef>
              <c:f>[1]Sheet2!$F$2</c:f>
              <c:strCache>
                <c:ptCount val="1"/>
                <c:pt idx="0">
                  <c:v>2002</c:v>
                </c:pt>
              </c:strCache>
            </c:strRef>
          </c:tx>
          <c:invertIfNegative val="0"/>
          <c:val>
            <c:numRef>
              <c:f>[1]Sheet2!$F$11:$F$16</c:f>
              <c:numCache>
                <c:formatCode>General</c:formatCode>
                <c:ptCount val="6"/>
                <c:pt idx="0">
                  <c:v>4731.7417528399619</c:v>
                </c:pt>
                <c:pt idx="1">
                  <c:v>1725.2180246138898</c:v>
                </c:pt>
                <c:pt idx="2">
                  <c:v>2247.1632344529994</c:v>
                </c:pt>
                <c:pt idx="3">
                  <c:v>1159.6073346786413</c:v>
                </c:pt>
                <c:pt idx="4">
                  <c:v>1406.2383714489904</c:v>
                </c:pt>
                <c:pt idx="5">
                  <c:v>392.2079930932963</c:v>
                </c:pt>
              </c:numCache>
            </c:numRef>
          </c:val>
        </c:ser>
        <c:ser>
          <c:idx val="4"/>
          <c:order val="4"/>
          <c:tx>
            <c:strRef>
              <c:f>[1]Sheet2!$E$2</c:f>
              <c:strCache>
                <c:ptCount val="1"/>
                <c:pt idx="0">
                  <c:v>2001</c:v>
                </c:pt>
              </c:strCache>
            </c:strRef>
          </c:tx>
          <c:invertIfNegative val="0"/>
          <c:val>
            <c:numRef>
              <c:f>[1]Sheet2!$E$11:$E$16</c:f>
              <c:numCache>
                <c:formatCode>General</c:formatCode>
                <c:ptCount val="6"/>
                <c:pt idx="0">
                  <c:v>10510.114526318957</c:v>
                </c:pt>
                <c:pt idx="1">
                  <c:v>3157.0575042690612</c:v>
                </c:pt>
                <c:pt idx="2">
                  <c:v>3578.263884177336</c:v>
                </c:pt>
                <c:pt idx="3">
                  <c:v>382.73943119549494</c:v>
                </c:pt>
                <c:pt idx="4">
                  <c:v>331.69535452905251</c:v>
                </c:pt>
                <c:pt idx="5">
                  <c:v>78.717924458123562</c:v>
                </c:pt>
              </c:numCache>
            </c:numRef>
          </c:val>
        </c:ser>
        <c:ser>
          <c:idx val="3"/>
          <c:order val="5"/>
          <c:tx>
            <c:strRef>
              <c:f>[1]Sheet2!$D$2</c:f>
              <c:strCache>
                <c:ptCount val="1"/>
                <c:pt idx="0">
                  <c:v>2000</c:v>
                </c:pt>
              </c:strCache>
            </c:strRef>
          </c:tx>
          <c:invertIfNegative val="0"/>
          <c:val>
            <c:numRef>
              <c:f>[1]Sheet2!$D$11:$D$16</c:f>
              <c:numCache>
                <c:formatCode>General</c:formatCode>
                <c:ptCount val="6"/>
                <c:pt idx="0">
                  <c:v>5449.1206963353761</c:v>
                </c:pt>
                <c:pt idx="1">
                  <c:v>913.00723789327026</c:v>
                </c:pt>
                <c:pt idx="2">
                  <c:v>1056.7780740964845</c:v>
                </c:pt>
                <c:pt idx="3">
                  <c:v>1.9813999056594247</c:v>
                </c:pt>
              </c:numCache>
            </c:numRef>
          </c:val>
        </c:ser>
        <c:ser>
          <c:idx val="2"/>
          <c:order val="6"/>
          <c:tx>
            <c:strRef>
              <c:f>[1]Sheet2!$C$2</c:f>
              <c:strCache>
                <c:ptCount val="1"/>
                <c:pt idx="0">
                  <c:v>-1999</c:v>
                </c:pt>
              </c:strCache>
            </c:strRef>
          </c:tx>
          <c:invertIfNegative val="0"/>
          <c:val>
            <c:numRef>
              <c:f>[1]Sheet2!$C$11:$C$16</c:f>
              <c:numCache>
                <c:formatCode>General</c:formatCode>
                <c:ptCount val="6"/>
                <c:pt idx="0">
                  <c:v>2430.3390419367711</c:v>
                </c:pt>
                <c:pt idx="1">
                  <c:v>1232.2867371004579</c:v>
                </c:pt>
                <c:pt idx="2">
                  <c:v>1931.8238043286919</c:v>
                </c:pt>
                <c:pt idx="3">
                  <c:v>1.8584953114151237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5111552"/>
        <c:axId val="65113088"/>
      </c:barChart>
      <c:catAx>
        <c:axId val="65111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5113088"/>
        <c:crosses val="autoZero"/>
        <c:auto val="1"/>
        <c:lblAlgn val="ctr"/>
        <c:lblOffset val="100"/>
        <c:noMultiLvlLbl val="0"/>
      </c:catAx>
      <c:valAx>
        <c:axId val="65113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5111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43367655966081"/>
          <c:y val="0.2705636227289771"/>
          <c:w val="0.11888130242460948"/>
          <c:h val="0.4523823726579632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i-FI"/>
              <a:t>HOITOKALASTUS särki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0540125270410852E-2"/>
          <c:y val="5.3159925924878774E-2"/>
          <c:w val="0.94504695773847724"/>
          <c:h val="0.74193330454174655"/>
        </c:manualLayout>
      </c:layout>
      <c:barChart>
        <c:barDir val="col"/>
        <c:grouping val="clustered"/>
        <c:varyColors val="1"/>
        <c:ser>
          <c:idx val="0"/>
          <c:order val="0"/>
          <c:tx>
            <c:v>2004</c:v>
          </c:tx>
          <c:spPr>
            <a:solidFill>
              <a:srgbClr val="000000"/>
            </a:solidFill>
          </c:spPr>
          <c:invertIfNegative val="1"/>
          <c:cat>
            <c:strRef>
              <c:f>tämäsärki!$A$3:$A$20</c:f>
              <c:strCache>
                <c:ptCount val="18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  <c:pt idx="11">
                  <c:v>19</c:v>
                </c:pt>
                <c:pt idx="12">
                  <c:v>20</c:v>
                </c:pt>
                <c:pt idx="13">
                  <c:v>21</c:v>
                </c:pt>
                <c:pt idx="14">
                  <c:v>22</c:v>
                </c:pt>
                <c:pt idx="15">
                  <c:v>23</c:v>
                </c:pt>
                <c:pt idx="16">
                  <c:v>24</c:v>
                </c:pt>
                <c:pt idx="17">
                  <c:v>&gt; 25</c:v>
                </c:pt>
              </c:strCache>
            </c:strRef>
          </c:cat>
          <c:val>
            <c:numRef>
              <c:f>tämäsärki!$B$3:$B$20</c:f>
              <c:numCache>
                <c:formatCode>General</c:formatCode>
                <c:ptCount val="18"/>
                <c:pt idx="0">
                  <c:v>3.3811475409836067</c:v>
                </c:pt>
                <c:pt idx="1">
                  <c:v>16.393442622950818</c:v>
                </c:pt>
                <c:pt idx="2">
                  <c:v>20.850409836065573</c:v>
                </c:pt>
                <c:pt idx="3">
                  <c:v>10.860655737704917</c:v>
                </c:pt>
                <c:pt idx="4">
                  <c:v>2.7663934426229506</c:v>
                </c:pt>
                <c:pt idx="5">
                  <c:v>3.125</c:v>
                </c:pt>
                <c:pt idx="6">
                  <c:v>2.151639344262295</c:v>
                </c:pt>
                <c:pt idx="7">
                  <c:v>2.5614754098360657</c:v>
                </c:pt>
                <c:pt idx="8">
                  <c:v>6.4549180327868854</c:v>
                </c:pt>
                <c:pt idx="9">
                  <c:v>13.217213114754097</c:v>
                </c:pt>
                <c:pt idx="10">
                  <c:v>10.297131147540984</c:v>
                </c:pt>
                <c:pt idx="11">
                  <c:v>5.1229508196721314</c:v>
                </c:pt>
                <c:pt idx="12">
                  <c:v>1.2807377049180328</c:v>
                </c:pt>
                <c:pt idx="13">
                  <c:v>0.76844262295081966</c:v>
                </c:pt>
                <c:pt idx="14">
                  <c:v>0.51229508196721307</c:v>
                </c:pt>
                <c:pt idx="15">
                  <c:v>5.1229508196721313E-2</c:v>
                </c:pt>
                <c:pt idx="16">
                  <c:v>0.10245901639344263</c:v>
                </c:pt>
                <c:pt idx="17">
                  <c:v>0.10245901639344263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1EF-4A40-894E-DD9C04093957}"/>
            </c:ex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1"/>
          <c:order val="1"/>
          <c:tx>
            <c:v>2005</c:v>
          </c:tx>
          <c:spPr>
            <a:solidFill>
              <a:srgbClr val="7F7F7F"/>
            </a:solidFill>
          </c:spPr>
          <c:invertIfNegative val="1"/>
          <c:cat>
            <c:strRef>
              <c:f>tämäsärki!$A$3:$A$20</c:f>
              <c:strCache>
                <c:ptCount val="18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  <c:pt idx="11">
                  <c:v>19</c:v>
                </c:pt>
                <c:pt idx="12">
                  <c:v>20</c:v>
                </c:pt>
                <c:pt idx="13">
                  <c:v>21</c:v>
                </c:pt>
                <c:pt idx="14">
                  <c:v>22</c:v>
                </c:pt>
                <c:pt idx="15">
                  <c:v>23</c:v>
                </c:pt>
                <c:pt idx="16">
                  <c:v>24</c:v>
                </c:pt>
                <c:pt idx="17">
                  <c:v>&gt; 25</c:v>
                </c:pt>
              </c:strCache>
            </c:strRef>
          </c:cat>
          <c:val>
            <c:numRef>
              <c:f>tämäsärki!$C$3:$C$20</c:f>
              <c:numCache>
                <c:formatCode>General</c:formatCode>
                <c:ptCount val="18"/>
                <c:pt idx="0">
                  <c:v>2.9535864978902953</c:v>
                </c:pt>
                <c:pt idx="1">
                  <c:v>6.962025316455696</c:v>
                </c:pt>
                <c:pt idx="2">
                  <c:v>5.9071729957805905</c:v>
                </c:pt>
                <c:pt idx="3">
                  <c:v>5.6962025316455698</c:v>
                </c:pt>
                <c:pt idx="4">
                  <c:v>13.291139240506327</c:v>
                </c:pt>
                <c:pt idx="5">
                  <c:v>18.9873417721519</c:v>
                </c:pt>
                <c:pt idx="6">
                  <c:v>12.869198312236287</c:v>
                </c:pt>
                <c:pt idx="7">
                  <c:v>3.79746835443038</c:v>
                </c:pt>
                <c:pt idx="8">
                  <c:v>1.2658227848101267</c:v>
                </c:pt>
                <c:pt idx="9">
                  <c:v>1.4767932489451476</c:v>
                </c:pt>
                <c:pt idx="10">
                  <c:v>4.6413502109704643</c:v>
                </c:pt>
                <c:pt idx="11">
                  <c:v>6.962025316455696</c:v>
                </c:pt>
                <c:pt idx="12">
                  <c:v>5.485232067510549</c:v>
                </c:pt>
                <c:pt idx="13">
                  <c:v>4.0084388185654012</c:v>
                </c:pt>
                <c:pt idx="14">
                  <c:v>2.3206751054852321</c:v>
                </c:pt>
                <c:pt idx="15">
                  <c:v>2.5316455696202533</c:v>
                </c:pt>
                <c:pt idx="16">
                  <c:v>0.42194092827004215</c:v>
                </c:pt>
                <c:pt idx="17">
                  <c:v>0.42194092827004215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1EF-4A40-894E-DD9C04093957}"/>
            </c:ex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2"/>
          <c:order val="2"/>
          <c:tx>
            <c:v>2006</c:v>
          </c:tx>
          <c:spPr>
            <a:solidFill>
              <a:srgbClr val="D0CECE"/>
            </a:solidFill>
          </c:spPr>
          <c:invertIfNegative val="1"/>
          <c:cat>
            <c:strRef>
              <c:f>tämäsärki!$A$3:$A$20</c:f>
              <c:strCache>
                <c:ptCount val="18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  <c:pt idx="11">
                  <c:v>19</c:v>
                </c:pt>
                <c:pt idx="12">
                  <c:v>20</c:v>
                </c:pt>
                <c:pt idx="13">
                  <c:v>21</c:v>
                </c:pt>
                <c:pt idx="14">
                  <c:v>22</c:v>
                </c:pt>
                <c:pt idx="15">
                  <c:v>23</c:v>
                </c:pt>
                <c:pt idx="16">
                  <c:v>24</c:v>
                </c:pt>
                <c:pt idx="17">
                  <c:v>&gt; 25</c:v>
                </c:pt>
              </c:strCache>
            </c:strRef>
          </c:cat>
          <c:val>
            <c:numRef>
              <c:f>tämäsärki!$D$3:$D$20</c:f>
              <c:numCache>
                <c:formatCode>General</c:formatCode>
                <c:ptCount val="18"/>
                <c:pt idx="0">
                  <c:v>13.840155945419102</c:v>
                </c:pt>
                <c:pt idx="1">
                  <c:v>36.64717348927875</c:v>
                </c:pt>
                <c:pt idx="2">
                  <c:v>25.925925925925924</c:v>
                </c:pt>
                <c:pt idx="3">
                  <c:v>3.7037037037037033</c:v>
                </c:pt>
                <c:pt idx="4">
                  <c:v>1.364522417153996</c:v>
                </c:pt>
                <c:pt idx="5">
                  <c:v>1.364522417153996</c:v>
                </c:pt>
                <c:pt idx="6">
                  <c:v>3.5087719298245612</c:v>
                </c:pt>
                <c:pt idx="7">
                  <c:v>4.0935672514619883</c:v>
                </c:pt>
                <c:pt idx="8">
                  <c:v>2.144249512670565</c:v>
                </c:pt>
                <c:pt idx="9">
                  <c:v>1.364522417153996</c:v>
                </c:pt>
                <c:pt idx="10">
                  <c:v>1.1695906432748537</c:v>
                </c:pt>
                <c:pt idx="11">
                  <c:v>1.364522417153996</c:v>
                </c:pt>
                <c:pt idx="12">
                  <c:v>0.97465886939571145</c:v>
                </c:pt>
                <c:pt idx="13">
                  <c:v>1.7543859649122806</c:v>
                </c:pt>
                <c:pt idx="14">
                  <c:v>0.19493177387914229</c:v>
                </c:pt>
                <c:pt idx="15">
                  <c:v>0.58479532163742687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1EF-4A40-894E-DD9C04093957}"/>
            </c:ex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064640"/>
        <c:axId val="100070528"/>
      </c:barChart>
      <c:catAx>
        <c:axId val="100064640"/>
        <c:scaling>
          <c:orientation val="minMax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noFill/>
          <a:ln>
            <a:noFill/>
          </a:ln>
        </c:spPr>
        <c:txPr>
          <a:bodyPr/>
          <a:lstStyle/>
          <a:p>
            <a:pPr lvl="0">
              <a:defRPr sz="1100" b="0" i="0">
                <a:solidFill>
                  <a:schemeClr val="tx1"/>
                </a:solidFill>
                <a:latin typeface="+mn-lt"/>
              </a:defRPr>
            </a:pPr>
            <a:endParaRPr lang="fi-FI"/>
          </a:p>
        </c:txPr>
        <c:crossAx val="100070528"/>
        <c:crosses val="autoZero"/>
        <c:auto val="1"/>
        <c:lblAlgn val="ctr"/>
        <c:lblOffset val="100"/>
        <c:noMultiLvlLbl val="1"/>
      </c:catAx>
      <c:valAx>
        <c:axId val="100070528"/>
        <c:scaling>
          <c:orientation val="minMax"/>
          <c:max val="40"/>
        </c:scaling>
        <c:delete val="0"/>
        <c:axPos val="l"/>
        <c:majorGridlines>
          <c:spPr>
            <a:ln>
              <a:solidFill>
                <a:srgbClr val="D9D9D9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 w="6350">
            <a:solidFill>
              <a:schemeClr val="tx1"/>
            </a:solidFill>
          </a:ln>
        </c:spPr>
        <c:txPr>
          <a:bodyPr/>
          <a:lstStyle/>
          <a:p>
            <a:pPr lvl="0">
              <a:defRPr sz="1100" b="0" i="0">
                <a:solidFill>
                  <a:schemeClr val="tx1"/>
                </a:solidFill>
                <a:latin typeface="+mn-lt"/>
              </a:defRPr>
            </a:pPr>
            <a:endParaRPr lang="fi-FI"/>
          </a:p>
        </c:txPr>
        <c:crossAx val="100064640"/>
        <c:crosses val="autoZero"/>
        <c:crossBetween val="between"/>
        <c:majorUnit val="10"/>
      </c:valAx>
      <c:spPr>
        <a:noFill/>
        <a:ln w="25400">
          <a:noFill/>
        </a:ln>
      </c:spPr>
    </c:plotArea>
    <c:legend>
      <c:legendPos val="b"/>
      <c:legendEntry>
        <c:idx val="2"/>
        <c:txPr>
          <a:bodyPr/>
          <a:lstStyle/>
          <a:p>
            <a:pPr lvl="0">
              <a:defRPr sz="1200">
                <a:solidFill>
                  <a:schemeClr val="tx1"/>
                </a:solidFill>
                <a:latin typeface="+mn-lt"/>
              </a:defRPr>
            </a:pPr>
            <a:endParaRPr lang="fi-FI"/>
          </a:p>
        </c:txPr>
      </c:legendEntry>
      <c:layout>
        <c:manualLayout>
          <c:xMode val="edge"/>
          <c:yMode val="edge"/>
          <c:x val="0.68983328890148954"/>
          <c:y val="0.2243945707070707"/>
          <c:w val="0.28782857366709758"/>
          <c:h val="0.13777089978759888"/>
        </c:manualLayout>
      </c:layout>
      <c:overlay val="0"/>
      <c:txPr>
        <a:bodyPr/>
        <a:lstStyle/>
        <a:p>
          <a:pPr lvl="0">
            <a:defRPr sz="1100">
              <a:solidFill>
                <a:schemeClr val="tx1"/>
              </a:solidFill>
              <a:latin typeface="+mn-lt"/>
            </a:defRPr>
          </a:pPr>
          <a:endParaRPr lang="fi-FI"/>
        </a:p>
      </c:txPr>
    </c:legend>
    <c:plotVisOnly val="1"/>
    <c:dispBlanksAs val="zero"/>
    <c:showDLblsOverMax val="1"/>
  </c:chart>
  <c:spPr>
    <a:solidFill>
      <a:sysClr val="window" lastClr="FFFFFF"/>
    </a:solidFill>
    <a:ln>
      <a:noFill/>
    </a:ln>
  </c:sp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i-FI"/>
              <a:t>KOEVERKKOKALASTUS särki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0540125270410852E-2"/>
          <c:y val="5.3159925924878774E-2"/>
          <c:w val="0.94504695773847724"/>
          <c:h val="0.74193330454174655"/>
        </c:manualLayout>
      </c:layout>
      <c:barChart>
        <c:barDir val="col"/>
        <c:grouping val="clustered"/>
        <c:varyColors val="1"/>
        <c:ser>
          <c:idx val="0"/>
          <c:order val="0"/>
          <c:tx>
            <c:v>2004</c:v>
          </c:tx>
          <c:spPr>
            <a:solidFill>
              <a:srgbClr val="000000"/>
            </a:solidFill>
          </c:spPr>
          <c:invertIfNegative val="1"/>
          <c:cat>
            <c:strRef>
              <c:f>tämäsärki!$A$25:$A$42</c:f>
              <c:strCache>
                <c:ptCount val="18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  <c:pt idx="11">
                  <c:v>19</c:v>
                </c:pt>
                <c:pt idx="12">
                  <c:v>20</c:v>
                </c:pt>
                <c:pt idx="13">
                  <c:v>21</c:v>
                </c:pt>
                <c:pt idx="14">
                  <c:v>22</c:v>
                </c:pt>
                <c:pt idx="15">
                  <c:v>23</c:v>
                </c:pt>
                <c:pt idx="16">
                  <c:v>24</c:v>
                </c:pt>
                <c:pt idx="17">
                  <c:v>&gt; 25</c:v>
                </c:pt>
              </c:strCache>
            </c:strRef>
          </c:cat>
          <c:val>
            <c:numRef>
              <c:f>tämäsärki!$B$25:$B$42</c:f>
              <c:numCache>
                <c:formatCode>General</c:formatCode>
                <c:ptCount val="18"/>
                <c:pt idx="0">
                  <c:v>0.68337129840546695</c:v>
                </c:pt>
                <c:pt idx="1">
                  <c:v>2.5056947608200453</c:v>
                </c:pt>
                <c:pt idx="2">
                  <c:v>3.8724373576309796</c:v>
                </c:pt>
                <c:pt idx="3">
                  <c:v>16.173120728929387</c:v>
                </c:pt>
                <c:pt idx="4">
                  <c:v>13.66742596810934</c:v>
                </c:pt>
                <c:pt idx="5">
                  <c:v>5.4669703872437356</c:v>
                </c:pt>
                <c:pt idx="6">
                  <c:v>2.7334851936218678</c:v>
                </c:pt>
                <c:pt idx="7">
                  <c:v>0.68337129840546695</c:v>
                </c:pt>
                <c:pt idx="8">
                  <c:v>1.3667425968109339</c:v>
                </c:pt>
                <c:pt idx="9">
                  <c:v>4.1002277904328022</c:v>
                </c:pt>
                <c:pt idx="10">
                  <c:v>10.933940774487471</c:v>
                </c:pt>
                <c:pt idx="11">
                  <c:v>13.66742596810934</c:v>
                </c:pt>
                <c:pt idx="12">
                  <c:v>10.250569476082005</c:v>
                </c:pt>
                <c:pt idx="13">
                  <c:v>4.3280182232346238</c:v>
                </c:pt>
                <c:pt idx="14">
                  <c:v>4.1002277904328022</c:v>
                </c:pt>
                <c:pt idx="15">
                  <c:v>3.8724373576309796</c:v>
                </c:pt>
                <c:pt idx="16">
                  <c:v>0.91116173120728927</c:v>
                </c:pt>
                <c:pt idx="17">
                  <c:v>0.68337129840546695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B8-4ACC-9256-D917336E8D49}"/>
            </c:ex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1"/>
          <c:order val="1"/>
          <c:tx>
            <c:v>2005</c:v>
          </c:tx>
          <c:spPr>
            <a:solidFill>
              <a:srgbClr val="7F7F7F"/>
            </a:solidFill>
          </c:spPr>
          <c:invertIfNegative val="1"/>
          <c:cat>
            <c:strRef>
              <c:f>tämäsärki!$A$25:$A$42</c:f>
              <c:strCache>
                <c:ptCount val="18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  <c:pt idx="11">
                  <c:v>19</c:v>
                </c:pt>
                <c:pt idx="12">
                  <c:v>20</c:v>
                </c:pt>
                <c:pt idx="13">
                  <c:v>21</c:v>
                </c:pt>
                <c:pt idx="14">
                  <c:v>22</c:v>
                </c:pt>
                <c:pt idx="15">
                  <c:v>23</c:v>
                </c:pt>
                <c:pt idx="16">
                  <c:v>24</c:v>
                </c:pt>
                <c:pt idx="17">
                  <c:v>&gt; 25</c:v>
                </c:pt>
              </c:strCache>
            </c:strRef>
          </c:cat>
          <c:val>
            <c:numRef>
              <c:f>tämäsärki!$C$25:$C$42</c:f>
              <c:numCache>
                <c:formatCode>General</c:formatCode>
                <c:ptCount val="18"/>
                <c:pt idx="0">
                  <c:v>13.389121338912133</c:v>
                </c:pt>
                <c:pt idx="1">
                  <c:v>33.054393305439326</c:v>
                </c:pt>
                <c:pt idx="2">
                  <c:v>10.460251046025103</c:v>
                </c:pt>
                <c:pt idx="3">
                  <c:v>1.4644351464435146</c:v>
                </c:pt>
                <c:pt idx="4">
                  <c:v>1.4644351464435146</c:v>
                </c:pt>
                <c:pt idx="5">
                  <c:v>2.3012552301255229</c:v>
                </c:pt>
                <c:pt idx="6">
                  <c:v>1.4644351464435146</c:v>
                </c:pt>
                <c:pt idx="7">
                  <c:v>2.510460251046025</c:v>
                </c:pt>
                <c:pt idx="8">
                  <c:v>4.3933054393305433</c:v>
                </c:pt>
                <c:pt idx="9">
                  <c:v>2.9288702928870292</c:v>
                </c:pt>
                <c:pt idx="10">
                  <c:v>1.4644351464435146</c:v>
                </c:pt>
                <c:pt idx="11">
                  <c:v>2.9288702928870292</c:v>
                </c:pt>
                <c:pt idx="12">
                  <c:v>3.7656903765690379</c:v>
                </c:pt>
                <c:pt idx="13">
                  <c:v>6.485355648535565</c:v>
                </c:pt>
                <c:pt idx="14">
                  <c:v>3.3472803347280333</c:v>
                </c:pt>
                <c:pt idx="15">
                  <c:v>4.1841004184100417</c:v>
                </c:pt>
                <c:pt idx="16">
                  <c:v>3.7656903765690379</c:v>
                </c:pt>
                <c:pt idx="17">
                  <c:v>0.62761506276150625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2B8-4ACC-9256-D917336E8D49}"/>
            </c:ex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2"/>
          <c:order val="2"/>
          <c:tx>
            <c:v>2006</c:v>
          </c:tx>
          <c:spPr>
            <a:solidFill>
              <a:srgbClr val="D0CECE"/>
            </a:solidFill>
          </c:spPr>
          <c:invertIfNegative val="1"/>
          <c:cat>
            <c:strRef>
              <c:f>tämäsärki!$A$25:$A$42</c:f>
              <c:strCache>
                <c:ptCount val="18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  <c:pt idx="11">
                  <c:v>19</c:v>
                </c:pt>
                <c:pt idx="12">
                  <c:v>20</c:v>
                </c:pt>
                <c:pt idx="13">
                  <c:v>21</c:v>
                </c:pt>
                <c:pt idx="14">
                  <c:v>22</c:v>
                </c:pt>
                <c:pt idx="15">
                  <c:v>23</c:v>
                </c:pt>
                <c:pt idx="16">
                  <c:v>24</c:v>
                </c:pt>
                <c:pt idx="17">
                  <c:v>&gt; 25</c:v>
                </c:pt>
              </c:strCache>
            </c:strRef>
          </c:cat>
          <c:val>
            <c:numRef>
              <c:f>tämäsärki!$D$25:$D$42</c:f>
              <c:numCache>
                <c:formatCode>General</c:formatCode>
                <c:ptCount val="18"/>
                <c:pt idx="0">
                  <c:v>16.64</c:v>
                </c:pt>
                <c:pt idx="1">
                  <c:v>25.44</c:v>
                </c:pt>
                <c:pt idx="2">
                  <c:v>4.32</c:v>
                </c:pt>
                <c:pt idx="3">
                  <c:v>0.48</c:v>
                </c:pt>
                <c:pt idx="4">
                  <c:v>2.7199999999999998</c:v>
                </c:pt>
                <c:pt idx="5">
                  <c:v>4.96</c:v>
                </c:pt>
                <c:pt idx="6">
                  <c:v>1.44</c:v>
                </c:pt>
                <c:pt idx="7">
                  <c:v>2.7199999999999998</c:v>
                </c:pt>
                <c:pt idx="8">
                  <c:v>4.16</c:v>
                </c:pt>
                <c:pt idx="9">
                  <c:v>6.72</c:v>
                </c:pt>
                <c:pt idx="10">
                  <c:v>5.28</c:v>
                </c:pt>
                <c:pt idx="11">
                  <c:v>5.76</c:v>
                </c:pt>
                <c:pt idx="12">
                  <c:v>4</c:v>
                </c:pt>
                <c:pt idx="13">
                  <c:v>2.08</c:v>
                </c:pt>
                <c:pt idx="14">
                  <c:v>3.2</c:v>
                </c:pt>
                <c:pt idx="15">
                  <c:v>2.88</c:v>
                </c:pt>
                <c:pt idx="16">
                  <c:v>3.04</c:v>
                </c:pt>
                <c:pt idx="17">
                  <c:v>4.16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2B8-4ACC-9256-D917336E8D49}"/>
            </c:ex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117888"/>
        <c:axId val="100123776"/>
      </c:barChart>
      <c:catAx>
        <c:axId val="100117888"/>
        <c:scaling>
          <c:orientation val="minMax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noFill/>
          <a:ln>
            <a:noFill/>
          </a:ln>
        </c:spPr>
        <c:txPr>
          <a:bodyPr/>
          <a:lstStyle/>
          <a:p>
            <a:pPr lvl="0">
              <a:defRPr sz="1100" b="0" i="0">
                <a:solidFill>
                  <a:schemeClr val="tx1"/>
                </a:solidFill>
                <a:latin typeface="+mn-lt"/>
              </a:defRPr>
            </a:pPr>
            <a:endParaRPr lang="fi-FI"/>
          </a:p>
        </c:txPr>
        <c:crossAx val="100123776"/>
        <c:crosses val="autoZero"/>
        <c:auto val="1"/>
        <c:lblAlgn val="ctr"/>
        <c:lblOffset val="100"/>
        <c:noMultiLvlLbl val="1"/>
      </c:catAx>
      <c:valAx>
        <c:axId val="100123776"/>
        <c:scaling>
          <c:orientation val="minMax"/>
          <c:max val="40"/>
        </c:scaling>
        <c:delete val="0"/>
        <c:axPos val="l"/>
        <c:majorGridlines>
          <c:spPr>
            <a:ln>
              <a:solidFill>
                <a:srgbClr val="D9D9D9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 w="6350">
            <a:solidFill>
              <a:schemeClr val="tx1"/>
            </a:solidFill>
          </a:ln>
        </c:spPr>
        <c:txPr>
          <a:bodyPr/>
          <a:lstStyle/>
          <a:p>
            <a:pPr lvl="0">
              <a:defRPr sz="1100" b="0" i="0">
                <a:solidFill>
                  <a:schemeClr val="tx1"/>
                </a:solidFill>
                <a:latin typeface="+mn-lt"/>
              </a:defRPr>
            </a:pPr>
            <a:endParaRPr lang="fi-FI"/>
          </a:p>
        </c:txPr>
        <c:crossAx val="100117888"/>
        <c:crosses val="autoZero"/>
        <c:crossBetween val="between"/>
        <c:majorUnit val="10"/>
      </c:valAx>
      <c:spPr>
        <a:noFill/>
        <a:ln w="25400">
          <a:noFill/>
        </a:ln>
      </c:spPr>
    </c:plotArea>
    <c:legend>
      <c:legendPos val="b"/>
      <c:legendEntry>
        <c:idx val="2"/>
        <c:txPr>
          <a:bodyPr/>
          <a:lstStyle/>
          <a:p>
            <a:pPr lvl="0">
              <a:defRPr sz="1200">
                <a:solidFill>
                  <a:schemeClr val="tx1"/>
                </a:solidFill>
                <a:latin typeface="+mn-lt"/>
              </a:defRPr>
            </a:pPr>
            <a:endParaRPr lang="fi-FI"/>
          </a:p>
        </c:txPr>
      </c:legendEntry>
      <c:layout>
        <c:manualLayout>
          <c:xMode val="edge"/>
          <c:yMode val="edge"/>
          <c:x val="0.68983328890148954"/>
          <c:y val="0.2243945707070707"/>
          <c:w val="0.28782857366709758"/>
          <c:h val="0.13777089978759888"/>
        </c:manualLayout>
      </c:layout>
      <c:overlay val="0"/>
      <c:txPr>
        <a:bodyPr/>
        <a:lstStyle/>
        <a:p>
          <a:pPr lvl="0">
            <a:defRPr sz="1100">
              <a:solidFill>
                <a:schemeClr val="tx1"/>
              </a:solidFill>
              <a:latin typeface="+mn-lt"/>
            </a:defRPr>
          </a:pPr>
          <a:endParaRPr lang="fi-FI"/>
        </a:p>
      </c:txPr>
    </c:legend>
    <c:plotVisOnly val="1"/>
    <c:dispBlanksAs val="zero"/>
    <c:showDLblsOverMax val="1"/>
  </c:chart>
  <c:spPr>
    <a:solidFill>
      <a:sysClr val="window" lastClr="FFFFFF"/>
    </a:solidFill>
    <a:ln>
      <a:noFill/>
    </a:ln>
  </c:sp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kuvia!$A$29</c:f>
              <c:strCache>
                <c:ptCount val="1"/>
                <c:pt idx="0">
                  <c:v>1</c:v>
                </c:pt>
              </c:strCache>
            </c:strRef>
          </c:tx>
          <c:marker>
            <c:symbol val="none"/>
          </c:marker>
          <c:cat>
            <c:numRef>
              <c:f>(kuvia!$A$26,kuvia!$E$26,kuvia!$J$26)</c:f>
              <c:numCache>
                <c:formatCode>General</c:formatCode>
                <c:ptCount val="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</c:numCache>
            </c:numRef>
          </c:cat>
          <c:val>
            <c:numRef>
              <c:f>(kuvia!$C$29,kuvia!$G$29,kuvia!$K$29)</c:f>
              <c:numCache>
                <c:formatCode>General</c:formatCode>
                <c:ptCount val="3"/>
                <c:pt idx="0">
                  <c:v>74.099999999999994</c:v>
                </c:pt>
                <c:pt idx="1">
                  <c:v>63.928571428571431</c:v>
                </c:pt>
                <c:pt idx="2">
                  <c:v>71.833333333333329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kuvia!$A$30</c:f>
              <c:strCache>
                <c:ptCount val="1"/>
                <c:pt idx="0">
                  <c:v>2</c:v>
                </c:pt>
              </c:strCache>
            </c:strRef>
          </c:tx>
          <c:marker>
            <c:symbol val="none"/>
          </c:marker>
          <c:val>
            <c:numRef>
              <c:f>(kuvia!$C$30,kuvia!$G$30,kuvia!$K$30)</c:f>
              <c:numCache>
                <c:formatCode>General</c:formatCode>
                <c:ptCount val="3"/>
                <c:pt idx="0">
                  <c:v>101.28695652173913</c:v>
                </c:pt>
                <c:pt idx="1">
                  <c:v>99.918918918918919</c:v>
                </c:pt>
                <c:pt idx="2">
                  <c:v>98.845238095238102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kuvia!$A$31</c:f>
              <c:strCache>
                <c:ptCount val="1"/>
                <c:pt idx="0">
                  <c:v>3</c:v>
                </c:pt>
              </c:strCache>
            </c:strRef>
          </c:tx>
          <c:marker>
            <c:symbol val="none"/>
          </c:marker>
          <c:val>
            <c:numRef>
              <c:f>(kuvia!$C$31,kuvia!$G$31,kuvia!$K$31)</c:f>
              <c:numCache>
                <c:formatCode>General</c:formatCode>
                <c:ptCount val="3"/>
                <c:pt idx="0">
                  <c:v>118.86363636363636</c:v>
                </c:pt>
                <c:pt idx="1">
                  <c:v>127.80487804878049</c:v>
                </c:pt>
                <c:pt idx="2">
                  <c:v>131.64285714285714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kuvia!$A$32</c:f>
              <c:strCache>
                <c:ptCount val="1"/>
                <c:pt idx="0">
                  <c:v>4</c:v>
                </c:pt>
              </c:strCache>
            </c:strRef>
          </c:tx>
          <c:marker>
            <c:symbol val="none"/>
          </c:marker>
          <c:val>
            <c:numRef>
              <c:f>(kuvia!$C$32,kuvia!$G$32,kuvia!$K$32)</c:f>
              <c:numCache>
                <c:formatCode>General</c:formatCode>
                <c:ptCount val="3"/>
                <c:pt idx="0">
                  <c:v>144.34285714285716</c:v>
                </c:pt>
                <c:pt idx="1">
                  <c:v>143.80000000000001</c:v>
                </c:pt>
                <c:pt idx="2">
                  <c:v>153.85714285714286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kuvia!$A$33</c:f>
              <c:strCache>
                <c:ptCount val="1"/>
                <c:pt idx="0">
                  <c:v>5</c:v>
                </c:pt>
              </c:strCache>
            </c:strRef>
          </c:tx>
          <c:marker>
            <c:symbol val="none"/>
          </c:marker>
          <c:val>
            <c:numRef>
              <c:f>(kuvia!$C$33,kuvia!$G$33,kuvia!$K$33)</c:f>
              <c:numCache>
                <c:formatCode>General</c:formatCode>
                <c:ptCount val="3"/>
                <c:pt idx="0">
                  <c:v>159.33333333333334</c:v>
                </c:pt>
                <c:pt idx="1">
                  <c:v>170.375</c:v>
                </c:pt>
                <c:pt idx="2">
                  <c:v>164.5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kuvia!$A$34</c:f>
              <c:strCache>
                <c:ptCount val="1"/>
                <c:pt idx="0">
                  <c:v>6</c:v>
                </c:pt>
              </c:strCache>
            </c:strRef>
          </c:tx>
          <c:marker>
            <c:symbol val="none"/>
          </c:marker>
          <c:val>
            <c:numRef>
              <c:f>(kuvia!$C$34,kuvia!$G$34,kuvia!$K$34)</c:f>
              <c:numCache>
                <c:formatCode>General</c:formatCode>
                <c:ptCount val="3"/>
                <c:pt idx="0">
                  <c:v>165.4375</c:v>
                </c:pt>
                <c:pt idx="1">
                  <c:v>180.22222222222223</c:v>
                </c:pt>
                <c:pt idx="2">
                  <c:v>179.8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268288"/>
        <c:axId val="100139008"/>
      </c:lineChart>
      <c:catAx>
        <c:axId val="100268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139008"/>
        <c:crosses val="autoZero"/>
        <c:auto val="1"/>
        <c:lblAlgn val="ctr"/>
        <c:lblOffset val="100"/>
        <c:noMultiLvlLbl val="0"/>
      </c:catAx>
      <c:valAx>
        <c:axId val="1001390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pituus, mm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02682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i-FI"/>
              <a:t>särki eläinplanktonravinto</a:t>
            </a:r>
          </a:p>
        </c:rich>
      </c:tx>
      <c:layout>
        <c:manualLayout>
          <c:xMode val="edge"/>
          <c:yMode val="edge"/>
          <c:x val="0.44215755855216465"/>
          <c:y val="2.8649448109429865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714411266751192"/>
          <c:y val="0.14461149657837832"/>
          <c:w val="0.80381231285358923"/>
          <c:h val="0.7212694900961018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000000"/>
                </a:solidFill>
                <a:prstDash val="solid"/>
              </a:ln>
            </c:spPr>
            <c:trendlineType val="linear"/>
            <c:dispRSqr val="0"/>
            <c:dispEq val="0"/>
          </c:trendline>
          <c:xVal>
            <c:numRef>
              <c:f>'2005'!$O$8:$O$98</c:f>
              <c:numCache>
                <c:formatCode>General</c:formatCode>
                <c:ptCount val="91"/>
                <c:pt idx="0">
                  <c:v>218</c:v>
                </c:pt>
                <c:pt idx="1">
                  <c:v>180</c:v>
                </c:pt>
                <c:pt idx="2">
                  <c:v>183</c:v>
                </c:pt>
                <c:pt idx="3">
                  <c:v>221</c:v>
                </c:pt>
                <c:pt idx="4">
                  <c:v>253</c:v>
                </c:pt>
                <c:pt idx="5">
                  <c:v>187</c:v>
                </c:pt>
                <c:pt idx="6">
                  <c:v>201</c:v>
                </c:pt>
                <c:pt idx="7">
                  <c:v>214</c:v>
                </c:pt>
                <c:pt idx="8">
                  <c:v>220</c:v>
                </c:pt>
                <c:pt idx="9">
                  <c:v>211</c:v>
                </c:pt>
                <c:pt idx="10">
                  <c:v>192</c:v>
                </c:pt>
                <c:pt idx="11">
                  <c:v>185</c:v>
                </c:pt>
                <c:pt idx="12">
                  <c:v>210</c:v>
                </c:pt>
                <c:pt idx="13">
                  <c:v>223</c:v>
                </c:pt>
                <c:pt idx="14">
                  <c:v>184</c:v>
                </c:pt>
                <c:pt idx="15">
                  <c:v>175</c:v>
                </c:pt>
                <c:pt idx="16">
                  <c:v>221</c:v>
                </c:pt>
                <c:pt idx="17">
                  <c:v>222</c:v>
                </c:pt>
                <c:pt idx="18">
                  <c:v>193</c:v>
                </c:pt>
                <c:pt idx="19">
                  <c:v>197</c:v>
                </c:pt>
                <c:pt idx="20">
                  <c:v>158</c:v>
                </c:pt>
                <c:pt idx="21">
                  <c:v>212</c:v>
                </c:pt>
                <c:pt idx="22">
                  <c:v>158</c:v>
                </c:pt>
                <c:pt idx="23">
                  <c:v>163</c:v>
                </c:pt>
                <c:pt idx="24">
                  <c:v>258</c:v>
                </c:pt>
                <c:pt idx="25">
                  <c:v>237</c:v>
                </c:pt>
                <c:pt idx="26">
                  <c:v>138</c:v>
                </c:pt>
                <c:pt idx="27">
                  <c:v>129</c:v>
                </c:pt>
                <c:pt idx="28">
                  <c:v>146</c:v>
                </c:pt>
                <c:pt idx="29">
                  <c:v>139</c:v>
                </c:pt>
                <c:pt idx="30">
                  <c:v>150</c:v>
                </c:pt>
                <c:pt idx="31">
                  <c:v>197</c:v>
                </c:pt>
                <c:pt idx="32">
                  <c:v>138</c:v>
                </c:pt>
                <c:pt idx="33">
                  <c:v>135</c:v>
                </c:pt>
                <c:pt idx="34">
                  <c:v>131</c:v>
                </c:pt>
                <c:pt idx="35">
                  <c:v>150</c:v>
                </c:pt>
                <c:pt idx="36">
                  <c:v>173</c:v>
                </c:pt>
                <c:pt idx="37">
                  <c:v>226</c:v>
                </c:pt>
                <c:pt idx="38">
                  <c:v>186</c:v>
                </c:pt>
                <c:pt idx="39">
                  <c:v>217</c:v>
                </c:pt>
                <c:pt idx="40">
                  <c:v>241</c:v>
                </c:pt>
                <c:pt idx="41">
                  <c:v>232</c:v>
                </c:pt>
                <c:pt idx="42">
                  <c:v>177</c:v>
                </c:pt>
                <c:pt idx="43">
                  <c:v>196</c:v>
                </c:pt>
                <c:pt idx="44">
                  <c:v>195</c:v>
                </c:pt>
                <c:pt idx="45">
                  <c:v>190</c:v>
                </c:pt>
                <c:pt idx="46">
                  <c:v>212</c:v>
                </c:pt>
                <c:pt idx="47">
                  <c:v>233</c:v>
                </c:pt>
                <c:pt idx="48">
                  <c:v>142</c:v>
                </c:pt>
                <c:pt idx="49">
                  <c:v>217</c:v>
                </c:pt>
                <c:pt idx="50">
                  <c:v>198</c:v>
                </c:pt>
                <c:pt idx="51">
                  <c:v>215</c:v>
                </c:pt>
                <c:pt idx="52">
                  <c:v>135</c:v>
                </c:pt>
                <c:pt idx="53">
                  <c:v>172</c:v>
                </c:pt>
                <c:pt idx="54">
                  <c:v>145</c:v>
                </c:pt>
                <c:pt idx="55">
                  <c:v>247</c:v>
                </c:pt>
                <c:pt idx="56">
                  <c:v>189</c:v>
                </c:pt>
                <c:pt idx="57">
                  <c:v>245</c:v>
                </c:pt>
                <c:pt idx="58">
                  <c:v>218</c:v>
                </c:pt>
                <c:pt idx="59">
                  <c:v>229</c:v>
                </c:pt>
                <c:pt idx="60">
                  <c:v>210</c:v>
                </c:pt>
                <c:pt idx="61">
                  <c:v>222</c:v>
                </c:pt>
                <c:pt idx="62">
                  <c:v>230</c:v>
                </c:pt>
                <c:pt idx="63">
                  <c:v>171</c:v>
                </c:pt>
                <c:pt idx="64">
                  <c:v>214</c:v>
                </c:pt>
                <c:pt idx="65">
                  <c:v>212</c:v>
                </c:pt>
                <c:pt idx="66">
                  <c:v>145</c:v>
                </c:pt>
                <c:pt idx="67">
                  <c:v>203</c:v>
                </c:pt>
                <c:pt idx="68">
                  <c:v>190</c:v>
                </c:pt>
                <c:pt idx="69">
                  <c:v>185</c:v>
                </c:pt>
                <c:pt idx="70">
                  <c:v>275</c:v>
                </c:pt>
                <c:pt idx="71">
                  <c:v>200</c:v>
                </c:pt>
                <c:pt idx="72">
                  <c:v>93</c:v>
                </c:pt>
                <c:pt idx="73">
                  <c:v>80</c:v>
                </c:pt>
                <c:pt idx="74">
                  <c:v>89</c:v>
                </c:pt>
                <c:pt idx="75">
                  <c:v>115</c:v>
                </c:pt>
                <c:pt idx="76">
                  <c:v>92</c:v>
                </c:pt>
                <c:pt idx="77">
                  <c:v>145</c:v>
                </c:pt>
                <c:pt idx="78">
                  <c:v>98</c:v>
                </c:pt>
                <c:pt idx="79">
                  <c:v>85</c:v>
                </c:pt>
                <c:pt idx="80">
                  <c:v>110</c:v>
                </c:pt>
                <c:pt idx="81">
                  <c:v>251</c:v>
                </c:pt>
                <c:pt idx="82">
                  <c:v>243</c:v>
                </c:pt>
                <c:pt idx="83">
                  <c:v>139</c:v>
                </c:pt>
                <c:pt idx="84">
                  <c:v>140</c:v>
                </c:pt>
              </c:numCache>
            </c:numRef>
          </c:xVal>
          <c:yVal>
            <c:numRef>
              <c:f>'2005'!$R$8:$R$98</c:f>
              <c:numCache>
                <c:formatCode>General</c:formatCode>
                <c:ptCount val="91"/>
                <c:pt idx="0">
                  <c:v>0.34569695</c:v>
                </c:pt>
                <c:pt idx="1">
                  <c:v>0.55563794</c:v>
                </c:pt>
                <c:pt idx="2">
                  <c:v>0.55842689000000001</c:v>
                </c:pt>
                <c:pt idx="3">
                  <c:v>0.53189951999999996</c:v>
                </c:pt>
                <c:pt idx="4">
                  <c:v>0.26741932000000002</c:v>
                </c:pt>
                <c:pt idx="5">
                  <c:v>0.30761474</c:v>
                </c:pt>
                <c:pt idx="6">
                  <c:v>0.49549072</c:v>
                </c:pt>
                <c:pt idx="7">
                  <c:v>0.41425057999999998</c:v>
                </c:pt>
                <c:pt idx="8">
                  <c:v>0.52256654999999996</c:v>
                </c:pt>
                <c:pt idx="9">
                  <c:v>0.50667267999999999</c:v>
                </c:pt>
                <c:pt idx="10">
                  <c:v>0.53306047999999995</c:v>
                </c:pt>
                <c:pt idx="11">
                  <c:v>0.61274435000000005</c:v>
                </c:pt>
                <c:pt idx="12">
                  <c:v>0.54824896000000001</c:v>
                </c:pt>
                <c:pt idx="13">
                  <c:v>0.58050559000000002</c:v>
                </c:pt>
                <c:pt idx="14">
                  <c:v>0.41133355999999999</c:v>
                </c:pt>
                <c:pt idx="15">
                  <c:v>0.51364946</c:v>
                </c:pt>
                <c:pt idx="16">
                  <c:v>0.27588283000000002</c:v>
                </c:pt>
                <c:pt idx="17">
                  <c:v>0.40595073999999998</c:v>
                </c:pt>
                <c:pt idx="18">
                  <c:v>0.35258091000000003</c:v>
                </c:pt>
                <c:pt idx="19">
                  <c:v>0.41893992000000002</c:v>
                </c:pt>
                <c:pt idx="20">
                  <c:v>0.60811044999999997</c:v>
                </c:pt>
                <c:pt idx="21">
                  <c:v>0.51181896999999998</c:v>
                </c:pt>
                <c:pt idx="22">
                  <c:v>0.60350928000000004</c:v>
                </c:pt>
                <c:pt idx="23">
                  <c:v>0.58503766000000001</c:v>
                </c:pt>
                <c:pt idx="24">
                  <c:v>0.49511107999999998</c:v>
                </c:pt>
                <c:pt idx="25">
                  <c:v>8.7211430000000006E-2</c:v>
                </c:pt>
                <c:pt idx="26">
                  <c:v>0.64632820000000002</c:v>
                </c:pt>
                <c:pt idx="27">
                  <c:v>0.39426633</c:v>
                </c:pt>
                <c:pt idx="28">
                  <c:v>0.50613722999999999</c:v>
                </c:pt>
                <c:pt idx="29">
                  <c:v>0.59325872000000002</c:v>
                </c:pt>
                <c:pt idx="30">
                  <c:v>0.59114078000000003</c:v>
                </c:pt>
                <c:pt idx="31">
                  <c:v>0.31596426</c:v>
                </c:pt>
                <c:pt idx="32">
                  <c:v>0.52937519</c:v>
                </c:pt>
                <c:pt idx="33">
                  <c:v>0.45925891000000002</c:v>
                </c:pt>
                <c:pt idx="34">
                  <c:v>0.48312191999999998</c:v>
                </c:pt>
                <c:pt idx="35">
                  <c:v>0.37672418000000002</c:v>
                </c:pt>
                <c:pt idx="36">
                  <c:v>9.4608159999999997E-2</c:v>
                </c:pt>
                <c:pt idx="37">
                  <c:v>0.29138297000000002</c:v>
                </c:pt>
                <c:pt idx="38">
                  <c:v>0.35409875000000002</c:v>
                </c:pt>
                <c:pt idx="39">
                  <c:v>0.37439570999999999</c:v>
                </c:pt>
                <c:pt idx="40">
                  <c:v>0.40694616</c:v>
                </c:pt>
                <c:pt idx="41">
                  <c:v>0.23200662</c:v>
                </c:pt>
                <c:pt idx="42">
                  <c:v>0.42482365999999999</c:v>
                </c:pt>
                <c:pt idx="43">
                  <c:v>0.19617803</c:v>
                </c:pt>
                <c:pt idx="44">
                  <c:v>0.30015143999999999</c:v>
                </c:pt>
                <c:pt idx="45">
                  <c:v>0.48560966999999999</c:v>
                </c:pt>
                <c:pt idx="46">
                  <c:v>0.38877107</c:v>
                </c:pt>
                <c:pt idx="47">
                  <c:v>9.6390030000000002E-2</c:v>
                </c:pt>
                <c:pt idx="48">
                  <c:v>0.49612349</c:v>
                </c:pt>
                <c:pt idx="49">
                  <c:v>0.42354235000000001</c:v>
                </c:pt>
                <c:pt idx="50">
                  <c:v>0.42442145999999997</c:v>
                </c:pt>
                <c:pt idx="51">
                  <c:v>0.52763167</c:v>
                </c:pt>
                <c:pt idx="52">
                  <c:v>0.54063876</c:v>
                </c:pt>
                <c:pt idx="53">
                  <c:v>0.67658368999999996</c:v>
                </c:pt>
                <c:pt idx="54">
                  <c:v>0.38551909000000001</c:v>
                </c:pt>
                <c:pt idx="55">
                  <c:v>0.31637505999999999</c:v>
                </c:pt>
                <c:pt idx="56">
                  <c:v>0.33487884000000001</c:v>
                </c:pt>
                <c:pt idx="57">
                  <c:v>0.39259783999999998</c:v>
                </c:pt>
                <c:pt idx="58">
                  <c:v>0.3406826</c:v>
                </c:pt>
                <c:pt idx="59">
                  <c:v>0.24183669999999999</c:v>
                </c:pt>
                <c:pt idx="60">
                  <c:v>0.54402229999999996</c:v>
                </c:pt>
                <c:pt idx="61">
                  <c:v>0.36847849999999999</c:v>
                </c:pt>
                <c:pt idx="62">
                  <c:v>0.29448659999999999</c:v>
                </c:pt>
                <c:pt idx="63">
                  <c:v>0.4960851</c:v>
                </c:pt>
                <c:pt idx="64">
                  <c:v>0.35734830000000001</c:v>
                </c:pt>
                <c:pt idx="65">
                  <c:v>0.30807210000000002</c:v>
                </c:pt>
                <c:pt idx="66">
                  <c:v>9.9952299999999994E-2</c:v>
                </c:pt>
                <c:pt idx="67">
                  <c:v>0.12906670000000001</c:v>
                </c:pt>
                <c:pt idx="68">
                  <c:v>0.47333900000000001</c:v>
                </c:pt>
                <c:pt idx="69">
                  <c:v>0.48408780000000001</c:v>
                </c:pt>
                <c:pt idx="70">
                  <c:v>0.36751339999999999</c:v>
                </c:pt>
                <c:pt idx="71">
                  <c:v>0.41702919999999999</c:v>
                </c:pt>
                <c:pt idx="72">
                  <c:v>0.50102590000000002</c:v>
                </c:pt>
                <c:pt idx="73">
                  <c:v>0.46063470000000001</c:v>
                </c:pt>
                <c:pt idx="74">
                  <c:v>0.4012597</c:v>
                </c:pt>
                <c:pt idx="75">
                  <c:v>0.62438760000000004</c:v>
                </c:pt>
                <c:pt idx="76">
                  <c:v>0.61463230000000002</c:v>
                </c:pt>
                <c:pt idx="77">
                  <c:v>0.60018660000000001</c:v>
                </c:pt>
                <c:pt idx="78">
                  <c:v>0.49081930000000001</c:v>
                </c:pt>
                <c:pt idx="79">
                  <c:v>0.32770840000000001</c:v>
                </c:pt>
                <c:pt idx="80">
                  <c:v>0.670655</c:v>
                </c:pt>
                <c:pt idx="81">
                  <c:v>0.67075680000000004</c:v>
                </c:pt>
                <c:pt idx="82">
                  <c:v>0.3184767</c:v>
                </c:pt>
                <c:pt idx="83">
                  <c:v>0.65073460000000005</c:v>
                </c:pt>
                <c:pt idx="84">
                  <c:v>0.43583149999999998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170752"/>
        <c:axId val="100193408"/>
      </c:scatterChart>
      <c:valAx>
        <c:axId val="1001707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en-US" b="1"/>
                  <a:t>pituus, mm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100193408"/>
        <c:crosses val="autoZero"/>
        <c:crossBetween val="midCat"/>
      </c:valAx>
      <c:valAx>
        <c:axId val="10019340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1"/>
                </a:pPr>
                <a:r>
                  <a:rPr lang="en-US" b="1"/>
                  <a:t>osuus ravinnosta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100170752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1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0.65064</cdr:x>
      <cdr:y>0.22442</cdr:y>
    </cdr:from>
    <cdr:to>
      <cdr:x>0.76341</cdr:x>
      <cdr:y>0.47217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="" xmlns:a16="http://schemas.microsoft.com/office/drawing/2014/main" id="{DE9C9A57-0670-AE44-A164-2D19BCCAE3BC}"/>
            </a:ext>
          </a:extLst>
        </cdr:cNvPr>
        <cdr:cNvSpPr txBox="1"/>
      </cdr:nvSpPr>
      <cdr:spPr>
        <a:xfrm xmlns:a="http://schemas.openxmlformats.org/drawingml/2006/main">
          <a:off x="3736975" y="793750"/>
          <a:ext cx="647700" cy="876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fi-FI" sz="1100"/>
        </a:p>
      </cdr:txBody>
    </cdr:sp>
  </cdr:relSizeAnchor>
  <cdr:relSizeAnchor xmlns:cdr="http://schemas.openxmlformats.org/drawingml/2006/chartDrawing">
    <cdr:from>
      <cdr:x>0.71378</cdr:x>
      <cdr:y>0.10792</cdr:y>
    </cdr:from>
    <cdr:to>
      <cdr:x>0.82181</cdr:x>
      <cdr:y>0.50885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038071" y="170921"/>
          <a:ext cx="611188" cy="635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fi-FI" sz="1100"/>
        </a:p>
      </cdr:txBody>
    </cdr:sp>
  </cdr:relSizeAnchor>
  <cdr:relSizeAnchor xmlns:cdr="http://schemas.openxmlformats.org/drawingml/2006/chartDrawing">
    <cdr:from>
      <cdr:x>0.8733</cdr:x>
      <cdr:y>0.08587</cdr:y>
    </cdr:from>
    <cdr:to>
      <cdr:x>0.98289</cdr:x>
      <cdr:y>0.29636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953001" y="136018"/>
          <a:ext cx="621570" cy="333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fi-FI" sz="1400" b="0"/>
        </a:p>
      </cdr:txBody>
    </cdr:sp>
  </cdr:relSizeAnchor>
  <cdr:relSizeAnchor xmlns:cdr="http://schemas.openxmlformats.org/drawingml/2006/chartDrawing">
    <cdr:from>
      <cdr:x>0.70983</cdr:x>
      <cdr:y>0.28435</cdr:y>
    </cdr:from>
    <cdr:to>
      <cdr:x>0.99044</cdr:x>
      <cdr:y>0.4347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025854" y="450412"/>
          <a:ext cx="1591510" cy="2381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i-FI" sz="1000"/>
            <a:t>n=1952      n=474      n=513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0.65064</cdr:x>
      <cdr:y>0.22442</cdr:y>
    </cdr:from>
    <cdr:to>
      <cdr:x>0.76341</cdr:x>
      <cdr:y>0.47217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="" xmlns:a16="http://schemas.microsoft.com/office/drawing/2014/main" id="{DE9C9A57-0670-AE44-A164-2D19BCCAE3BC}"/>
            </a:ext>
          </a:extLst>
        </cdr:cNvPr>
        <cdr:cNvSpPr txBox="1"/>
      </cdr:nvSpPr>
      <cdr:spPr>
        <a:xfrm xmlns:a="http://schemas.openxmlformats.org/drawingml/2006/main">
          <a:off x="3736975" y="793750"/>
          <a:ext cx="647700" cy="876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fi-FI" sz="1100"/>
        </a:p>
      </cdr:txBody>
    </cdr:sp>
  </cdr:relSizeAnchor>
  <cdr:relSizeAnchor xmlns:cdr="http://schemas.openxmlformats.org/drawingml/2006/chartDrawing">
    <cdr:from>
      <cdr:x>0.71378</cdr:x>
      <cdr:y>0.10792</cdr:y>
    </cdr:from>
    <cdr:to>
      <cdr:x>0.82181</cdr:x>
      <cdr:y>0.50885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038071" y="170921"/>
          <a:ext cx="611188" cy="635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fi-FI" sz="1100"/>
        </a:p>
      </cdr:txBody>
    </cdr:sp>
  </cdr:relSizeAnchor>
  <cdr:relSizeAnchor xmlns:cdr="http://schemas.openxmlformats.org/drawingml/2006/chartDrawing">
    <cdr:from>
      <cdr:x>0.8733</cdr:x>
      <cdr:y>0.08587</cdr:y>
    </cdr:from>
    <cdr:to>
      <cdr:x>0.98289</cdr:x>
      <cdr:y>0.29636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953001" y="136018"/>
          <a:ext cx="621570" cy="333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fi-FI" sz="1400" b="0"/>
        </a:p>
      </cdr:txBody>
    </cdr:sp>
  </cdr:relSizeAnchor>
  <cdr:relSizeAnchor xmlns:cdr="http://schemas.openxmlformats.org/drawingml/2006/chartDrawing">
    <cdr:from>
      <cdr:x>0.70983</cdr:x>
      <cdr:y>0.28435</cdr:y>
    </cdr:from>
    <cdr:to>
      <cdr:x>0.99044</cdr:x>
      <cdr:y>0.4347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025854" y="450412"/>
          <a:ext cx="1591510" cy="2381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i-FI" sz="1000"/>
            <a:t>n=439      n=478      n=625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1962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34F6A67-58D4-4CBC-86E8-F0B3024A4E11}" type="datetimeFigureOut">
              <a:rPr lang="en-US"/>
              <a:pPr>
                <a:defRPr/>
              </a:pPr>
              <a:t>10/29/2019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 smtClean="0"/>
              <a:t>Click to edit Master text styles</a:t>
            </a:r>
          </a:p>
          <a:p>
            <a:pPr lvl="1"/>
            <a:r>
              <a:rPr lang="fi-FI" noProof="0" smtClean="0"/>
              <a:t>Second level</a:t>
            </a:r>
          </a:p>
          <a:p>
            <a:pPr lvl="2"/>
            <a:r>
              <a:rPr lang="fi-FI" noProof="0" smtClean="0"/>
              <a:t>Third level</a:t>
            </a:r>
          </a:p>
          <a:p>
            <a:pPr lvl="3"/>
            <a:r>
              <a:rPr lang="fi-FI" noProof="0" smtClean="0"/>
              <a:t>Fourth level</a:t>
            </a:r>
          </a:p>
          <a:p>
            <a:pPr lvl="4"/>
            <a:r>
              <a:rPr lang="fi-FI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C317E6B-8620-4DF4-B93C-6AB90DFEE0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348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Edellytyksenä,</a:t>
            </a:r>
            <a:r>
              <a:rPr lang="fi-FI" baseline="0" dirty="0" smtClean="0"/>
              <a:t> että jalostusta ja toimijoita on ja niiden tarpeet saadaan sovitettua yhteen. Vesialueiden omistajien ennakkoluulojen purkaminen. Yhteistyöverkostot esim. JYU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A7605-493B-4A70-ACB9-C0A29185813E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996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KL 3-kanta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17E6B-8620-4DF4-B93C-6AB90DFEE0E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94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BACI, järven historia, hoitokalastuksen taloudellisuus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17E6B-8620-4DF4-B93C-6AB90DFEE0E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53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Kalastuskaudet, VPA selostus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17E6B-8620-4DF4-B93C-6AB90DFEE0E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Vrt</a:t>
            </a:r>
            <a:r>
              <a:rPr lang="fi-FI" dirty="0" smtClean="0"/>
              <a:t> ahven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17E6B-8620-4DF4-B93C-6AB90DFEE0E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69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Vrt</a:t>
            </a:r>
            <a:r>
              <a:rPr lang="fi-FI" dirty="0" smtClean="0"/>
              <a:t> ahven. Tässä ainakin mentiin ylikalastuksen puolelle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17E6B-8620-4DF4-B93C-6AB90DFEE0E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75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Erot verkko </a:t>
            </a:r>
            <a:r>
              <a:rPr lang="fi-FI" dirty="0" err="1" smtClean="0"/>
              <a:t>vs</a:t>
            </a:r>
            <a:r>
              <a:rPr lang="fi-FI" dirty="0" smtClean="0"/>
              <a:t> rysä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17E6B-8620-4DF4-B93C-6AB90DFEE0E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0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Riippuu tehosta, kaikki lajit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17E6B-8620-4DF4-B93C-6AB90DFEE0E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19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BEM kuvaus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17E6B-8620-4DF4-B93C-6AB90DFEE0E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63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UKE_kupla_orang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kehys 9"/>
          <p:cNvSpPr txBox="1">
            <a:spLocks noChangeArrowheads="1"/>
          </p:cNvSpPr>
          <p:nvPr userDrawn="1"/>
        </p:nvSpPr>
        <p:spPr bwMode="auto">
          <a:xfrm>
            <a:off x="5797550" y="6457950"/>
            <a:ext cx="16795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dirty="0" smtClean="0">
                <a:solidFill>
                  <a:schemeClr val="bg1"/>
                </a:solidFill>
              </a:rPr>
              <a:t>© Luonnonvarakeskus</a:t>
            </a:r>
          </a:p>
        </p:txBody>
      </p:sp>
      <p:pic>
        <p:nvPicPr>
          <p:cNvPr id="6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5730875"/>
            <a:ext cx="1223963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71982" y="2819526"/>
            <a:ext cx="6015892" cy="849703"/>
          </a:xfrm>
          <a:prstGeom prst="rect">
            <a:avLst/>
          </a:prstGeom>
          <a:ln>
            <a:noFill/>
          </a:ln>
        </p:spPr>
        <p:txBody>
          <a:bodyPr rtlCol="0">
            <a:normAutofit/>
          </a:bodyPr>
          <a:lstStyle>
            <a:lvl1pPr marL="0" indent="0">
              <a:buFontTx/>
              <a:buNone/>
              <a:defRPr lang="en-US" sz="2000" dirty="0">
                <a:solidFill>
                  <a:schemeClr val="tx2">
                    <a:lumMod val="75000"/>
                  </a:schemeClr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71982" y="845027"/>
            <a:ext cx="6427326" cy="1878718"/>
          </a:xfrm>
          <a:prstGeom prst="rect">
            <a:avLst/>
          </a:prstGeom>
          <a:ln>
            <a:noFill/>
          </a:ln>
        </p:spPr>
        <p:txBody>
          <a:bodyPr rtlCol="0" anchor="ctr">
            <a:normAutofit/>
          </a:bodyPr>
          <a:lstStyle>
            <a:lvl1pPr>
              <a:defRPr lang="en-US" sz="3800" dirty="0">
                <a:solidFill>
                  <a:srgbClr val="00B5E2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818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iit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LUKE_kupla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 userDrawn="1"/>
        </p:nvSpPr>
        <p:spPr bwMode="auto">
          <a:xfrm>
            <a:off x="709613" y="844550"/>
            <a:ext cx="5989637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b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i-FI" smtClean="0"/>
              <a:t>Kiitos!</a:t>
            </a:r>
            <a:endParaRPr lang="fi-FI"/>
          </a:p>
        </p:txBody>
      </p:sp>
      <p:pic>
        <p:nvPicPr>
          <p:cNvPr id="4" name="Picture 5" descr="Luke_FI_virall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75" y="5283200"/>
            <a:ext cx="159702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552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iito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LUKE_kupla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 userDrawn="1"/>
        </p:nvSpPr>
        <p:spPr bwMode="auto">
          <a:xfrm>
            <a:off x="709613" y="844550"/>
            <a:ext cx="5989637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b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i-FI" smtClean="0"/>
              <a:t>Kiitos!</a:t>
            </a:r>
            <a:endParaRPr lang="fi-FI"/>
          </a:p>
        </p:txBody>
      </p:sp>
      <p:pic>
        <p:nvPicPr>
          <p:cNvPr id="4" name="Picture 5" descr="Luke_FI_virall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75" y="5283200"/>
            <a:ext cx="159702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126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iitos">
    <p:bg>
      <p:bgPr>
        <a:solidFill>
          <a:srgbClr val="003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LUKE_kupla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 userDrawn="1"/>
        </p:nvSpPr>
        <p:spPr bwMode="auto">
          <a:xfrm>
            <a:off x="709613" y="844550"/>
            <a:ext cx="5989637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b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i-FI" smtClean="0"/>
              <a:t>Kiitos!</a:t>
            </a:r>
            <a:endParaRPr lang="fi-FI"/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8" y="5267325"/>
            <a:ext cx="1604962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966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Kiitos">
    <p:bg>
      <p:bgPr>
        <a:solidFill>
          <a:srgbClr val="78B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LUKE_kupla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 userDrawn="1"/>
        </p:nvSpPr>
        <p:spPr bwMode="auto">
          <a:xfrm>
            <a:off x="709613" y="844550"/>
            <a:ext cx="5989637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b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i-FI" smtClean="0"/>
              <a:t>Kiitos!</a:t>
            </a:r>
            <a:endParaRPr lang="fi-FI"/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8" y="5268913"/>
            <a:ext cx="160496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663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Kiitos">
    <p:bg>
      <p:bgPr>
        <a:solidFill>
          <a:srgbClr val="E10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LUKE_kupla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 userDrawn="1"/>
        </p:nvSpPr>
        <p:spPr bwMode="auto">
          <a:xfrm>
            <a:off x="709613" y="844550"/>
            <a:ext cx="5989637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b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i-FI" smtClean="0"/>
              <a:t>Kiitos!</a:t>
            </a:r>
            <a:endParaRPr lang="fi-FI"/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8" y="5265738"/>
            <a:ext cx="1604962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492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Kiitos">
    <p:bg>
      <p:bgPr>
        <a:solidFill>
          <a:srgbClr val="7F3F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LUKE_kupla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 userDrawn="1"/>
        </p:nvSpPr>
        <p:spPr bwMode="auto">
          <a:xfrm>
            <a:off x="709613" y="844550"/>
            <a:ext cx="5989637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b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i-FI" smtClean="0"/>
              <a:t>Kiitos!</a:t>
            </a:r>
            <a:endParaRPr lang="fi-FI"/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8" y="5265738"/>
            <a:ext cx="1604962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306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Kii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LUKE_kupla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 userDrawn="1"/>
        </p:nvSpPr>
        <p:spPr bwMode="auto">
          <a:xfrm>
            <a:off x="709613" y="844550"/>
            <a:ext cx="5989637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b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i-FI" smtClean="0"/>
              <a:t>Kiitos!</a:t>
            </a:r>
            <a:endParaRPr lang="fi-FI"/>
          </a:p>
        </p:txBody>
      </p:sp>
      <p:pic>
        <p:nvPicPr>
          <p:cNvPr id="4" name="Picture 5" descr="Luke_FI_virall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75" y="5283200"/>
            <a:ext cx="159702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695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KE -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338" y="2101850"/>
            <a:ext cx="290830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427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43980" y="6543700"/>
            <a:ext cx="457176" cy="3143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EA52E5F-5E56-4F5A-9AB3-DB291F0C2CD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4830" y="6543700"/>
            <a:ext cx="3600000" cy="3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lang="en-GB" sz="1400" b="0" kern="1200" dirty="0">
                <a:solidFill>
                  <a:schemeClr val="bg1"/>
                </a:solidFill>
                <a:latin typeface="Calibri" pitchFamily="34" charset="0"/>
                <a:ea typeface="+mn-ea"/>
                <a:cs typeface="Times New Roman" charset="0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9" name="Päivämäärän paikkamerkki 11"/>
          <p:cNvSpPr>
            <a:spLocks noGrp="1"/>
          </p:cNvSpPr>
          <p:nvPr>
            <p:ph type="dt" sz="half" idx="2"/>
          </p:nvPr>
        </p:nvSpPr>
        <p:spPr>
          <a:xfrm>
            <a:off x="4320104" y="6531429"/>
            <a:ext cx="1188000" cy="32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fi-FI" sz="1400" b="0" kern="1200" smtClean="0">
                <a:solidFill>
                  <a:schemeClr val="bg1"/>
                </a:solidFill>
                <a:latin typeface="Calibri" pitchFamily="34" charset="0"/>
                <a:ea typeface="+mn-ea"/>
                <a:cs typeface="Times New Roman" charset="0"/>
              </a:defRPr>
            </a:lvl1pPr>
          </a:lstStyle>
          <a:p>
            <a:pPr>
              <a:defRPr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45746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kehys 9"/>
          <p:cNvSpPr txBox="1">
            <a:spLocks noChangeArrowheads="1"/>
          </p:cNvSpPr>
          <p:nvPr userDrawn="1"/>
        </p:nvSpPr>
        <p:spPr bwMode="auto">
          <a:xfrm>
            <a:off x="5797550" y="6457950"/>
            <a:ext cx="16795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dirty="0" smtClean="0">
                <a:solidFill>
                  <a:schemeClr val="bg1"/>
                </a:solidFill>
              </a:rPr>
              <a:t>© Luonnonvarakeskus</a:t>
            </a: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5730875"/>
            <a:ext cx="1223963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71982" y="2819526"/>
            <a:ext cx="6015892" cy="849703"/>
          </a:xfrm>
          <a:prstGeom prst="rect">
            <a:avLst/>
          </a:prstGeom>
          <a:ln>
            <a:noFill/>
          </a:ln>
        </p:spPr>
        <p:txBody>
          <a:bodyPr rtlCol="0">
            <a:normAutofit/>
          </a:bodyPr>
          <a:lstStyle>
            <a:lvl1pPr marL="0" indent="0">
              <a:buFontTx/>
              <a:buNone/>
              <a:defRPr lang="en-US" sz="2000" dirty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471982" y="845027"/>
            <a:ext cx="6427326" cy="1878718"/>
          </a:xfrm>
          <a:prstGeom prst="rect">
            <a:avLst/>
          </a:prstGeom>
          <a:ln>
            <a:noFill/>
          </a:ln>
        </p:spPr>
        <p:txBody>
          <a:bodyPr rtlCol="0" anchor="ctr">
            <a:normAutofit/>
          </a:bodyPr>
          <a:lstStyle>
            <a:lvl1pPr>
              <a:defRPr lang="en-US" sz="3800" dirty="0">
                <a:solidFill>
                  <a:schemeClr val="accent1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147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kehys 9"/>
          <p:cNvSpPr txBox="1">
            <a:spLocks noChangeArrowheads="1"/>
          </p:cNvSpPr>
          <p:nvPr userDrawn="1"/>
        </p:nvSpPr>
        <p:spPr bwMode="auto">
          <a:xfrm>
            <a:off x="5797550" y="6457950"/>
            <a:ext cx="16795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dirty="0" smtClean="0">
                <a:solidFill>
                  <a:schemeClr val="bg1"/>
                </a:solidFill>
              </a:rPr>
              <a:t>© Luonnonvarakeskus</a:t>
            </a: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5730875"/>
            <a:ext cx="1223963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71982" y="2819526"/>
            <a:ext cx="6015892" cy="849703"/>
          </a:xfrm>
          <a:prstGeom prst="rect">
            <a:avLst/>
          </a:prstGeom>
          <a:ln>
            <a:noFill/>
          </a:ln>
        </p:spPr>
        <p:txBody>
          <a:bodyPr rtlCol="0">
            <a:normAutofit/>
          </a:bodyPr>
          <a:lstStyle>
            <a:lvl1pPr marL="0" indent="0">
              <a:buFontTx/>
              <a:buNone/>
              <a:defRPr lang="en-US" sz="2000" dirty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471982" y="845027"/>
            <a:ext cx="6427326" cy="1878718"/>
          </a:xfrm>
          <a:prstGeom prst="rect">
            <a:avLst/>
          </a:prstGeom>
          <a:ln>
            <a:noFill/>
          </a:ln>
        </p:spPr>
        <p:txBody>
          <a:bodyPr rtlCol="0" anchor="ctr">
            <a:normAutofit/>
          </a:bodyPr>
          <a:lstStyle>
            <a:lvl1pPr>
              <a:defRPr lang="en-US" sz="3800" dirty="0">
                <a:solidFill>
                  <a:srgbClr val="00B5E2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44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kehys 9"/>
          <p:cNvSpPr txBox="1">
            <a:spLocks noChangeArrowheads="1"/>
          </p:cNvSpPr>
          <p:nvPr userDrawn="1"/>
        </p:nvSpPr>
        <p:spPr bwMode="auto">
          <a:xfrm>
            <a:off x="5797550" y="6457950"/>
            <a:ext cx="16795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dirty="0" smtClean="0">
                <a:solidFill>
                  <a:schemeClr val="bg1"/>
                </a:solidFill>
              </a:rPr>
              <a:t>© Luonnonvarakeskus</a:t>
            </a: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5730875"/>
            <a:ext cx="1223963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71982" y="2819526"/>
            <a:ext cx="6015892" cy="849703"/>
          </a:xfrm>
          <a:prstGeom prst="rect">
            <a:avLst/>
          </a:prstGeom>
          <a:ln>
            <a:noFill/>
          </a:ln>
        </p:spPr>
        <p:txBody>
          <a:bodyPr rtlCol="0">
            <a:normAutofit/>
          </a:bodyPr>
          <a:lstStyle>
            <a:lvl1pPr marL="0" indent="0">
              <a:buFontTx/>
              <a:buNone/>
              <a:defRPr lang="en-US" sz="2000" dirty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471982" y="845027"/>
            <a:ext cx="6427326" cy="1878718"/>
          </a:xfrm>
          <a:prstGeom prst="rect">
            <a:avLst/>
          </a:prstGeom>
          <a:ln>
            <a:noFill/>
          </a:ln>
        </p:spPr>
        <p:txBody>
          <a:bodyPr rtlCol="0" anchor="ctr">
            <a:normAutofit/>
          </a:bodyPr>
          <a:lstStyle>
            <a:lvl1pPr>
              <a:defRPr lang="en-US" sz="3800" dirty="0">
                <a:solidFill>
                  <a:srgbClr val="00B5E2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56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" name="Tekstikehys 9"/>
          <p:cNvSpPr txBox="1">
            <a:spLocks noChangeArrowheads="1"/>
          </p:cNvSpPr>
          <p:nvPr userDrawn="1"/>
        </p:nvSpPr>
        <p:spPr bwMode="auto">
          <a:xfrm>
            <a:off x="5797550" y="6457950"/>
            <a:ext cx="16795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dirty="0" smtClean="0">
                <a:solidFill>
                  <a:schemeClr val="bg1"/>
                </a:solidFill>
              </a:rPr>
              <a:t>© Luonnonvarakeskus</a:t>
            </a: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5730875"/>
            <a:ext cx="1223963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71982" y="2819526"/>
            <a:ext cx="6015892" cy="849703"/>
          </a:xfrm>
          <a:prstGeom prst="rect">
            <a:avLst/>
          </a:prstGeom>
          <a:ln>
            <a:noFill/>
          </a:ln>
        </p:spPr>
        <p:txBody>
          <a:bodyPr rtlCol="0">
            <a:normAutofit/>
          </a:bodyPr>
          <a:lstStyle>
            <a:lvl1pPr marL="0" indent="0">
              <a:buFontTx/>
              <a:buNone/>
              <a:defRPr lang="en-US" sz="2000" dirty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471982" y="845027"/>
            <a:ext cx="6427326" cy="1878718"/>
          </a:xfrm>
          <a:prstGeom prst="rect">
            <a:avLst/>
          </a:prstGeom>
          <a:ln>
            <a:noFill/>
          </a:ln>
        </p:spPr>
        <p:txBody>
          <a:bodyPr rtlCol="0" anchor="ctr">
            <a:normAutofit/>
          </a:bodyPr>
          <a:lstStyle>
            <a:lvl1pPr>
              <a:defRPr lang="en-US" sz="3800" dirty="0">
                <a:solidFill>
                  <a:srgbClr val="00B5E2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210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" name="Tekstikehys 9"/>
          <p:cNvSpPr txBox="1">
            <a:spLocks noChangeArrowheads="1"/>
          </p:cNvSpPr>
          <p:nvPr userDrawn="1"/>
        </p:nvSpPr>
        <p:spPr bwMode="auto">
          <a:xfrm>
            <a:off x="5797550" y="6457950"/>
            <a:ext cx="16795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dirty="0" smtClean="0">
                <a:solidFill>
                  <a:schemeClr val="bg1"/>
                </a:solidFill>
              </a:rPr>
              <a:t>© Luonnonvarakeskus</a:t>
            </a: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5730875"/>
            <a:ext cx="1223963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71982" y="2819526"/>
            <a:ext cx="6015892" cy="849703"/>
          </a:xfrm>
          <a:prstGeom prst="rect">
            <a:avLst/>
          </a:prstGeom>
          <a:ln>
            <a:noFill/>
          </a:ln>
        </p:spPr>
        <p:txBody>
          <a:bodyPr rtlCol="0">
            <a:normAutofit/>
          </a:bodyPr>
          <a:lstStyle>
            <a:lvl1pPr marL="0" indent="0">
              <a:buFontTx/>
              <a:buNone/>
              <a:defRPr lang="en-US" sz="2000" dirty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471982" y="845027"/>
            <a:ext cx="6427326" cy="1878718"/>
          </a:xfrm>
          <a:prstGeom prst="rect">
            <a:avLst/>
          </a:prstGeom>
          <a:ln>
            <a:noFill/>
          </a:ln>
        </p:spPr>
        <p:txBody>
          <a:bodyPr rtlCol="0" anchor="ctr">
            <a:normAutofit/>
          </a:bodyPr>
          <a:lstStyle>
            <a:lvl1pPr>
              <a:defRPr lang="en-US" sz="3800" dirty="0">
                <a:solidFill>
                  <a:srgbClr val="00B5E2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724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UKE_kupla_orang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kehys 9"/>
          <p:cNvSpPr txBox="1">
            <a:spLocks noChangeArrowheads="1"/>
          </p:cNvSpPr>
          <p:nvPr userDrawn="1"/>
        </p:nvSpPr>
        <p:spPr bwMode="auto">
          <a:xfrm>
            <a:off x="5797550" y="6457950"/>
            <a:ext cx="16795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dirty="0" smtClean="0">
                <a:solidFill>
                  <a:schemeClr val="bg1"/>
                </a:solidFill>
              </a:rPr>
              <a:t>© Luonnonvarakeskus</a:t>
            </a: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5730875"/>
            <a:ext cx="1223963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471982" y="2819526"/>
            <a:ext cx="6015892" cy="849703"/>
          </a:xfrm>
          <a:prstGeom prst="rect">
            <a:avLst/>
          </a:prstGeom>
          <a:ln>
            <a:noFill/>
          </a:ln>
        </p:spPr>
        <p:txBody>
          <a:bodyPr rtlCol="0">
            <a:normAutofit/>
          </a:bodyPr>
          <a:lstStyle>
            <a:lvl1pPr marL="0" indent="0">
              <a:buFontTx/>
              <a:buNone/>
              <a:defRPr lang="en-US" sz="2000" dirty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471982" y="845027"/>
            <a:ext cx="6427326" cy="1878718"/>
          </a:xfrm>
          <a:prstGeom prst="rect">
            <a:avLst/>
          </a:prstGeom>
          <a:ln>
            <a:noFill/>
          </a:ln>
        </p:spPr>
        <p:txBody>
          <a:bodyPr rtlCol="0" anchor="ctr">
            <a:normAutofit/>
          </a:bodyPr>
          <a:lstStyle>
            <a:lvl1pPr>
              <a:defRPr lang="en-US" sz="3800" dirty="0">
                <a:solidFill>
                  <a:srgbClr val="00B5E2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567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1982" y="431800"/>
            <a:ext cx="8127011" cy="10382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1982" y="1704975"/>
            <a:ext cx="8127011" cy="44180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kstikehys 8"/>
          <p:cNvSpPr txBox="1">
            <a:spLocks noChangeArrowheads="1"/>
          </p:cNvSpPr>
          <p:nvPr userDrawn="1"/>
        </p:nvSpPr>
        <p:spPr bwMode="auto">
          <a:xfrm>
            <a:off x="5764213" y="6443663"/>
            <a:ext cx="17700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dirty="0" smtClean="0">
                <a:solidFill>
                  <a:srgbClr val="979B9E"/>
                </a:solidFill>
              </a:rPr>
              <a:t>© Luonnonvarakeskus</a:t>
            </a:r>
          </a:p>
        </p:txBody>
      </p:sp>
      <p:pic>
        <p:nvPicPr>
          <p:cNvPr id="8" name="Picture 5" descr="Luke_FI_virall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5724525"/>
            <a:ext cx="12303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720725" y="6437313"/>
            <a:ext cx="0" cy="431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23913" y="6419850"/>
            <a:ext cx="449262" cy="2730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02713F14-65AC-4F63-824F-326643FF77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0" y="6419850"/>
            <a:ext cx="1128713" cy="2730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6CD1440C-FAB8-4462-93BB-8682131BCA36}" type="datetime1">
              <a:rPr lang="fi-FI"/>
              <a:pPr>
                <a:defRPr/>
              </a:pPr>
              <a:t>29.10.2019</a:t>
            </a:fld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02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71982" y="1697903"/>
            <a:ext cx="3954361" cy="436725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697903"/>
            <a:ext cx="3950793" cy="436725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10" name="Tekstikehys 8"/>
          <p:cNvSpPr txBox="1">
            <a:spLocks noChangeArrowheads="1"/>
          </p:cNvSpPr>
          <p:nvPr userDrawn="1"/>
        </p:nvSpPr>
        <p:spPr bwMode="auto">
          <a:xfrm>
            <a:off x="5764213" y="6443663"/>
            <a:ext cx="17700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dirty="0" smtClean="0">
                <a:solidFill>
                  <a:srgbClr val="979B9E"/>
                </a:solidFill>
              </a:rPr>
              <a:t>© Luonnonvarakeskus</a:t>
            </a:r>
          </a:p>
        </p:txBody>
      </p:sp>
      <p:pic>
        <p:nvPicPr>
          <p:cNvPr id="11" name="Picture 5" descr="Luke_FI_virall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5724525"/>
            <a:ext cx="12303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 userDrawn="1"/>
        </p:nvCxnSpPr>
        <p:spPr>
          <a:xfrm>
            <a:off x="720725" y="6437313"/>
            <a:ext cx="0" cy="431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23913" y="6419850"/>
            <a:ext cx="449262" cy="2730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02713F14-65AC-4F63-824F-326643FF77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0" y="6419850"/>
            <a:ext cx="1128713" cy="2730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6CD1440C-FAB8-4462-93BB-8682131BCA36}" type="datetime1">
              <a:rPr lang="fi-FI"/>
              <a:pPr>
                <a:defRPr/>
              </a:pPr>
              <a:t>29.10.2019</a:t>
            </a:fld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66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42" r:id="rId8"/>
    <p:sldLayoutId id="214748394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  <p:sldLayoutId id="2147483944" r:id="rId18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600" kern="1200">
          <a:solidFill>
            <a:schemeClr val="accent1"/>
          </a:solidFill>
          <a:latin typeface="Arial"/>
          <a:ea typeface="ＭＳ Ｐゴシック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1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 smtClean="0"/>
              <a:t>Tapio Keskinen/Tanakka-hanke</a:t>
            </a:r>
          </a:p>
          <a:p>
            <a:r>
              <a:rPr lang="fi-FI" dirty="0" smtClean="0"/>
              <a:t>Nostetta särkikaloista</a:t>
            </a:r>
          </a:p>
          <a:p>
            <a:r>
              <a:rPr lang="fi-FI" dirty="0" smtClean="0"/>
              <a:t>Rantasalmi 29.10.2019</a:t>
            </a:r>
            <a:endParaRPr lang="fi-FI" dirty="0"/>
          </a:p>
        </p:txBody>
      </p:sp>
      <p:sp>
        <p:nvSpPr>
          <p:cNvPr id="15" name="Title 1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Hoitokalastusten vaikutus kalan kokoon ja kalaston rakenteeseen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555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486543" y="1697903"/>
            <a:ext cx="4112450" cy="4367258"/>
          </a:xfrm>
        </p:spPr>
        <p:txBody>
          <a:bodyPr/>
          <a:lstStyle/>
          <a:p>
            <a:r>
              <a:rPr lang="fi-FI" dirty="0" smtClean="0"/>
              <a:t>Biomassasta hävisi lähes 90%</a:t>
            </a:r>
          </a:p>
          <a:p>
            <a:r>
              <a:rPr lang="fi-FI" dirty="0" smtClean="0"/>
              <a:t>Edellisen kesän kasvu ja uusi vuosiluokka ei riittänyt kompensoimaan kalastuksen vaikutusta</a:t>
            </a:r>
          </a:p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Vaikutus </a:t>
            </a:r>
            <a:r>
              <a:rPr lang="fi-FI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särkikantaan (kg)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2713F14-65AC-4F63-824F-326643FF777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D1440C-FAB8-4462-93BB-8682131BCA36}" type="datetime1">
              <a:rPr lang="fi-FI" smtClean="0"/>
              <a:pPr>
                <a:defRPr/>
              </a:pPr>
              <a:t>29.10.2019</a:t>
            </a:fld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0205055"/>
              </p:ext>
            </p:extLst>
          </p:nvPr>
        </p:nvGraphicFramePr>
        <p:xfrm>
          <a:off x="367469" y="1922804"/>
          <a:ext cx="4119073" cy="4110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0634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940037" y="4725823"/>
            <a:ext cx="7658955" cy="1339337"/>
          </a:xfrm>
        </p:spPr>
        <p:txBody>
          <a:bodyPr/>
          <a:lstStyle/>
          <a:p>
            <a:r>
              <a:rPr lang="fi-FI" dirty="0" smtClean="0"/>
              <a:t>Samansuuntainen vaikutus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>
                <a:solidFill>
                  <a:srgbClr val="0070C0"/>
                </a:solidFill>
              </a:rPr>
              <a:t>Ahvenkanta</a:t>
            </a:r>
            <a:endParaRPr lang="fi-FI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2713F14-65AC-4F63-824F-326643FF777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D1440C-FAB8-4462-93BB-8682131BCA36}" type="datetime1">
              <a:rPr lang="fi-FI" smtClean="0"/>
              <a:pPr>
                <a:defRPr/>
              </a:pPr>
              <a:t>29.10.2019</a:t>
            </a:fld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8853119"/>
              </p:ext>
            </p:extLst>
          </p:nvPr>
        </p:nvGraphicFramePr>
        <p:xfrm>
          <a:off x="823913" y="978920"/>
          <a:ext cx="5448300" cy="384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0748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Särjen pituusjakaumat</a:t>
            </a:r>
            <a:endParaRPr lang="fi-FI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2713F14-65AC-4F63-824F-326643FF777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CD1440C-FAB8-4462-93BB-8682131BCA36}" type="datetime1">
              <a:rPr lang="fi-FI" smtClean="0"/>
              <a:pPr>
                <a:defRPr/>
              </a:pPr>
              <a:t>29.10.2019</a:t>
            </a:fld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9" name="Kaavio 15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00000000-0008-0000-0000-000010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6812492"/>
              </p:ext>
            </p:extLst>
          </p:nvPr>
        </p:nvGraphicFramePr>
        <p:xfrm>
          <a:off x="975690" y="1059678"/>
          <a:ext cx="6228415" cy="2439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Kaavio 15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00000000-0008-0000-0000-000010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1656630"/>
              </p:ext>
            </p:extLst>
          </p:nvPr>
        </p:nvGraphicFramePr>
        <p:xfrm>
          <a:off x="1273175" y="3359689"/>
          <a:ext cx="5930930" cy="1673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788333" y="5033473"/>
            <a:ext cx="1002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smtClean="0"/>
              <a:t>Suomi 2018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87485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Mihin särkisaalis kelpaa?</a:t>
            </a:r>
            <a:endParaRPr lang="fi-FI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654" y="1704975"/>
            <a:ext cx="5993667" cy="44180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2713F14-65AC-4F63-824F-326643FF777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CD1440C-FAB8-4462-93BB-8682131BCA36}" type="datetime1">
              <a:rPr lang="fi-FI" smtClean="0"/>
              <a:pPr>
                <a:defRPr/>
              </a:pPr>
              <a:t>29.10.2019</a:t>
            </a:fld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30124" y="6114442"/>
            <a:ext cx="1002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smtClean="0"/>
              <a:t>Suomi 2018</a:t>
            </a:r>
            <a:endParaRPr lang="fi-FI" sz="1200" dirty="0"/>
          </a:p>
        </p:txBody>
      </p:sp>
      <p:sp>
        <p:nvSpPr>
          <p:cNvPr id="3" name="AutoShape 2" descr="Kuvahaun tulos haulle kalasäily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8" name="AutoShape 4" descr="Kuvahaun tulos haulle kalasäilyk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2054" name="Picture 6" descr="Kuvahaun tulos haulle kalasäily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55" y="4127618"/>
            <a:ext cx="1464001" cy="179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uvahaun tulos haulle kalapihv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222" y="3096188"/>
            <a:ext cx="2433385" cy="243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97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>
                <a:solidFill>
                  <a:srgbClr val="00B0F0"/>
                </a:solidFill>
              </a:rPr>
              <a:t>Toisaalta Pyhäjärvellä…</a:t>
            </a:r>
            <a:endParaRPr lang="fi-FI" dirty="0">
              <a:solidFill>
                <a:srgbClr val="00B0F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75" y="867487"/>
            <a:ext cx="6890764" cy="485819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2713F14-65AC-4F63-824F-326643FF777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CD1440C-FAB8-4462-93BB-8682131BCA36}" type="datetime1">
              <a:rPr lang="fi-FI" smtClean="0"/>
              <a:pPr>
                <a:defRPr/>
              </a:pPr>
              <a:t>29.10.2019</a:t>
            </a:fld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1817" y="4965107"/>
            <a:ext cx="1002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smtClean="0"/>
              <a:t>Suomi 2018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325329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98565"/>
            <a:ext cx="3954462" cy="2788013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 smtClean="0"/>
              <a:t>Pitkään jatkunut kalastus</a:t>
            </a:r>
          </a:p>
          <a:p>
            <a:r>
              <a:rPr lang="fi-FI" dirty="0" smtClean="0"/>
              <a:t>Ekologisesti kestävää?</a:t>
            </a:r>
          </a:p>
          <a:p>
            <a:r>
              <a:rPr lang="fi-FI" dirty="0" smtClean="0"/>
              <a:t>Muilla järvillä erilaisia vasteita</a:t>
            </a:r>
          </a:p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>
                <a:solidFill>
                  <a:srgbClr val="00B0F0"/>
                </a:solidFill>
              </a:rPr>
              <a:t>Toisaalta Pyhäjärvellä…</a:t>
            </a:r>
            <a:endParaRPr lang="fi-FI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2713F14-65AC-4F63-824F-326643FF777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D1440C-FAB8-4462-93BB-8682131BCA36}" type="datetime1">
              <a:rPr lang="fi-FI" smtClean="0"/>
              <a:pPr>
                <a:defRPr/>
              </a:pPr>
              <a:t>29.10.2019</a:t>
            </a:fld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1491" y="4961764"/>
            <a:ext cx="16835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 smtClean="0"/>
              <a:t>Suomi 2018</a:t>
            </a:r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209756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Jos ravinto rajoittaa, niin kasvun pitäisi parantua?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2713F14-65AC-4F63-824F-326643FF777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CD1440C-FAB8-4462-93BB-8682131BCA36}" type="datetime1">
              <a:rPr lang="fi-FI" smtClean="0"/>
              <a:pPr>
                <a:defRPr/>
              </a:pPr>
              <a:t>29.10.2019</a:t>
            </a:fld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6502183"/>
              </p:ext>
            </p:extLst>
          </p:nvPr>
        </p:nvGraphicFramePr>
        <p:xfrm>
          <a:off x="471488" y="1704975"/>
          <a:ext cx="8128000" cy="4418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695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Jos ravinto rajoittaa, niin kasvun pitäisi parantua?</a:t>
            </a:r>
            <a:endParaRPr lang="fi-FI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982" y="1149498"/>
            <a:ext cx="8127011" cy="4418013"/>
          </a:xfrm>
        </p:spPr>
        <p:txBody>
          <a:bodyPr/>
          <a:lstStyle/>
          <a:p>
            <a:r>
              <a:rPr lang="fi-FI" dirty="0" smtClean="0"/>
              <a:t>Eri ikäryhmillä eri ravintokohteet</a:t>
            </a:r>
          </a:p>
          <a:p>
            <a:pPr lvl="1"/>
            <a:r>
              <a:rPr lang="fi-FI" dirty="0" smtClean="0"/>
              <a:t>Pienet eläinplankton ja isommat pohjaeläimiä</a:t>
            </a:r>
          </a:p>
          <a:p>
            <a:pPr lvl="1"/>
            <a:r>
              <a:rPr lang="fi-FI" dirty="0" smtClean="0"/>
              <a:t>Runsaat uudet </a:t>
            </a:r>
            <a:r>
              <a:rPr lang="fi-FI" dirty="0" err="1" smtClean="0"/>
              <a:t>vuosiluokat-</a:t>
            </a:r>
            <a:r>
              <a:rPr lang="fi-FI" dirty="0" smtClean="0"/>
              <a:t>&gt;kilpailu voi jopa lisääntyä</a:t>
            </a:r>
          </a:p>
          <a:p>
            <a:pPr lvl="1"/>
            <a:endParaRPr lang="fi-FI" dirty="0"/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2713F14-65AC-4F63-824F-326643FF777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CD1440C-FAB8-4462-93BB-8682131BCA36}" type="datetime1">
              <a:rPr lang="fi-FI" smtClean="0"/>
              <a:pPr>
                <a:defRPr/>
              </a:pPr>
              <a:t>29.10.2019</a:t>
            </a:fld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0399662"/>
              </p:ext>
            </p:extLst>
          </p:nvPr>
        </p:nvGraphicFramePr>
        <p:xfrm>
          <a:off x="823913" y="2341548"/>
          <a:ext cx="6910031" cy="3845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7038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sz="3600" dirty="0" smtClean="0"/>
              <a:t>Ahvenpopulaation kuluttama eläinplankton</a:t>
            </a:r>
            <a:endParaRPr lang="en-US" altLang="fi-FI" sz="3600" dirty="0" smtClean="0"/>
          </a:p>
        </p:txBody>
      </p:sp>
      <p:graphicFrame>
        <p:nvGraphicFramePr>
          <p:cNvPr id="27651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1742504"/>
              </p:ext>
            </p:extLst>
          </p:nvPr>
        </p:nvGraphicFramePr>
        <p:xfrm>
          <a:off x="179512" y="1628800"/>
          <a:ext cx="8279904" cy="4539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hart" r:id="rId4" imgW="7800975" imgH="3362420" progId="Excel.Sheet.8">
                  <p:embed/>
                </p:oleObj>
              </mc:Choice>
              <mc:Fallback>
                <p:oleObj name="Chart" r:id="rId4" imgW="7800975" imgH="336242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628800"/>
                        <a:ext cx="8279904" cy="45395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Line 6"/>
          <p:cNvSpPr>
            <a:spLocks noChangeShapeType="1"/>
          </p:cNvSpPr>
          <p:nvPr/>
        </p:nvSpPr>
        <p:spPr bwMode="auto">
          <a:xfrm>
            <a:off x="4860032" y="2780928"/>
            <a:ext cx="324008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5714107" y="2302809"/>
            <a:ext cx="15319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000" b="1" dirty="0"/>
              <a:t>tehokalastus</a:t>
            </a:r>
            <a:endParaRPr lang="en-US" altLang="fi-FI" sz="2000" b="1" dirty="0"/>
          </a:p>
        </p:txBody>
      </p:sp>
    </p:spTree>
    <p:extLst>
      <p:ext uri="{BB962C8B-B14F-4D97-AF65-F5344CB8AC3E}">
        <p14:creationId xmlns:p14="http://schemas.microsoft.com/office/powerpoint/2010/main" val="98600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Jos tarpeeksi tehokasta… Happikadon vaikutus Äimäjärvessä</a:t>
            </a:r>
            <a:endParaRPr lang="fi-FI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74" y="1506989"/>
            <a:ext cx="5337753" cy="429436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2713F14-65AC-4F63-824F-326643FF777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CD1440C-FAB8-4462-93BB-8682131BCA36}" type="datetime1">
              <a:rPr lang="fi-FI" smtClean="0"/>
              <a:pPr>
                <a:defRPr/>
              </a:pPr>
              <a:t>29.10.2019</a:t>
            </a:fld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6239" y="5306938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Ruuhijärvi et al. 2010</a:t>
            </a:r>
            <a:endParaRPr lang="fi-FI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973652" y="4495088"/>
            <a:ext cx="0" cy="504203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06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8649" y="1107507"/>
            <a:ext cx="8025217" cy="1325563"/>
          </a:xfrm>
        </p:spPr>
        <p:txBody>
          <a:bodyPr>
            <a:normAutofit/>
          </a:bodyPr>
          <a:lstStyle/>
          <a:p>
            <a:r>
              <a:rPr lang="fi-FI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TANAKKA – taloudellisesti kannattavan </a:t>
            </a:r>
            <a:r>
              <a:rPr lang="fi-FI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hoitokalastusmallin </a:t>
            </a:r>
            <a:r>
              <a:rPr lang="fi-FI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pilotointi ja jalkauttaminen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6759" y="2535246"/>
            <a:ext cx="4742481" cy="410768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Hankkeen tarkoituksena on nostaa </a:t>
            </a:r>
            <a:r>
              <a:rPr lang="fi-FI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hoitokalastus taloudellisesti kannattavaksi ja keskeiseksi vesienhoidon välineeksi. </a:t>
            </a:r>
            <a:endParaRPr lang="fi-FI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fi-FI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avoitteena 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fi-FI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siirtyä kertaluontoisesta hoito-kalastuksesta 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markkinalähtöiseen kalastukseen 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siten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, että vajaasti hyödynnettyjen kalalajien kalastus on ekologisesti, sosiaalisesti ja taloudellisesti kestävää ja volyymiltään riittävää vesien ekologisen tilan parantamiseksi.</a:t>
            </a:r>
          </a:p>
          <a:p>
            <a:pPr marL="0" indent="0" algn="just">
              <a:buNone/>
            </a:pPr>
            <a:endParaRPr lang="fi-FI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Kohderyhmä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: Kalatalouden toimijat, päättäjät, 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yritykset </a:t>
            </a:r>
            <a:endParaRPr lang="fi-F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fi-FI" sz="2000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0885" y="5106440"/>
            <a:ext cx="2164556" cy="158115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245" y="0"/>
            <a:ext cx="1012963" cy="1107506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6208" y="2690149"/>
            <a:ext cx="2477792" cy="2202481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4934274" y="2690149"/>
            <a:ext cx="1541867" cy="50167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Toteutusaika: 10/2018- </a:t>
            </a: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Rahoittaja: </a:t>
            </a: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Ympäristöministeriö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Rahoitus: 349 732 € / 282 141 € (PJI) </a:t>
            </a:r>
            <a:endParaRPr kumimoji="0" lang="fi-FI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Hankekumppanit: </a:t>
            </a:r>
            <a:endParaRPr kumimoji="0" lang="fi-FI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Pyhäjärvi-instituutti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Luonnonvarakeskus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10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73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63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kutusukuv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188" y="868336"/>
            <a:ext cx="3527623" cy="264571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38" y="158527"/>
            <a:ext cx="8127011" cy="1038225"/>
          </a:xfrm>
        </p:spPr>
        <p:txBody>
          <a:bodyPr/>
          <a:lstStyle/>
          <a:p>
            <a:pPr algn="ctr"/>
            <a:r>
              <a:rPr lang="fi-FI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Särkikannat järvissä</a:t>
            </a:r>
            <a:endParaRPr lang="fi-FI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5" descr="Ahven (Abborre)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161505" y="928061"/>
            <a:ext cx="2667000" cy="1607820"/>
          </a:xfrm>
          <a:prstGeom prst="rect">
            <a:avLst/>
          </a:prstGeom>
          <a:noFill/>
        </p:spPr>
      </p:pic>
      <p:pic>
        <p:nvPicPr>
          <p:cNvPr id="6" name="Picture 5" descr="kuo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0343" y="4712925"/>
            <a:ext cx="1371600" cy="740664"/>
          </a:xfrm>
          <a:prstGeom prst="rect">
            <a:avLst/>
          </a:prstGeom>
        </p:spPr>
      </p:pic>
      <p:pic>
        <p:nvPicPr>
          <p:cNvPr id="15" name="Picture 14" descr="Sarki_11593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73233" y="2900124"/>
            <a:ext cx="2043005" cy="1335811"/>
          </a:xfrm>
          <a:prstGeom prst="rect">
            <a:avLst/>
          </a:prstGeom>
        </p:spPr>
      </p:pic>
      <p:sp>
        <p:nvSpPr>
          <p:cNvPr id="17" name="Up Arrow 16"/>
          <p:cNvSpPr/>
          <p:nvPr/>
        </p:nvSpPr>
        <p:spPr>
          <a:xfrm rot="10800000">
            <a:off x="6994065" y="2277342"/>
            <a:ext cx="261192" cy="172772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rved Down Arrow 18"/>
          <p:cNvSpPr/>
          <p:nvPr/>
        </p:nvSpPr>
        <p:spPr>
          <a:xfrm>
            <a:off x="1979712" y="1196752"/>
            <a:ext cx="648072" cy="504056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40645" y="5712295"/>
            <a:ext cx="1953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planktontuotanto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7650877" y="3647268"/>
            <a:ext cx="1324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näkösyvyys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-89374" y="3553620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lämpötila</a:t>
            </a:r>
            <a:endParaRPr lang="en-US" dirty="0"/>
          </a:p>
        </p:txBody>
      </p:sp>
      <p:sp>
        <p:nvSpPr>
          <p:cNvPr id="24" name="Up Arrow 23"/>
          <p:cNvSpPr/>
          <p:nvPr/>
        </p:nvSpPr>
        <p:spPr>
          <a:xfrm rot="5400000">
            <a:off x="960700" y="3345713"/>
            <a:ext cx="261192" cy="636751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 Arrow 24"/>
          <p:cNvSpPr/>
          <p:nvPr/>
        </p:nvSpPr>
        <p:spPr>
          <a:xfrm rot="16200000">
            <a:off x="7712423" y="3419910"/>
            <a:ext cx="261192" cy="636751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5" descr="Ahven (Abborre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686" y="4597353"/>
            <a:ext cx="1204860" cy="72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" descr="data:image/jpeg;base64,/9j/4AAQSkZJRgABAQAAAQABAAD/2wCEAAkGBhQSERUUERQVFRQVGRcYFxgYFRgXGBgXFBgXFhUaGBQeGycfGhokGhgUHy8kJCcpLSwsFR8xNTAqNSYrLCkBCQoKDgwOGg8PGCkcHB8qKSwpLCwpKSkpKSkpKSksKSwpLCkpLCksKSksKSwpLCwpLCwsLCkpKSk2KSksKSwsKf/AABEIAGwBQAMBIgACEQEDEQH/xAAcAAEAAgIDAQAAAAAAAAAAAAAABQYEBwECAwj/xABHEAABAwEFBAcEBgcFCQAAAAABAAIRAwQFEiExBkFRYQcTIjJxgZFCUqGxI3LB0eHwCBQVM0NikiSToqPSFlNUc4KDwtPx/8QAGAEBAQEBAQAAAAAAAAAAAAAAAAIBAwT/xAAjEQEBAAICAwACAgMAAAAAAAAAAQIRITEDEkETUWGxInGR/9oADAMBAAIRAxEAPwDeKKtu6QrEK76DquGpTMOxNcBO+DGY56KwULS17Q5jg5pzBaQQfAjVNj0RcSuUBERAREQcSoS9dpW0+zTh7zIGfZxD2Z4qO2u2k6uaTDuJeRrhHeDT7wEE+Kp77YMDi7NsBzy3MYD+6tNPmDk5RlloiWte0lZ/aNQhmZIacJwHJ8RnjpnOJ0lYJvOoCJrulsNLg4x2jNCpr3T3XKp2+8ahqOa4hrsQ7Q7oqnuVP+XVGR8V3sFbUYcgHy3UmmTFakebHdtvJcc8rJuLkbX2V2o649VVgVBMcThMPaR7zTkeIg71Z1opwqU3iownrMQhw3vaPo3eFWn2T/M0Lbeym0LbZQFQd8ZPbwdE6cCMx4rp4/JMoyzSaRAi6pEREBERAREQEREBERAREQEREBERAREQEREBERAREQaS6T7EG1yYGMElo7pO8YKu52cwcjzUXsxtRVpS+z1cJBGMOHYcTurUfZdPttiVsnpL2fp16QfUp9YG5ECQ4ZZOa4DI/BalFwlrsbHl7W6VAB11Nvu1aelRnP5aLzXi6+rx5bo2Y29pWpwo1AaNpiercZDwNXUn6PHxG8K0hfONrtDDhpvOfebhJGY0dRdqDvwTI3K47K9Kj7PhpXg41KWjLSAcQAy+lbGYHvDMbwV0wz32XFt5F42a0tqNa+m4PY4S1zSCCDvBGq9l1QLzrVMLSeAJ9AvRdKjAQQdDkfNBou9r1L6pdiI/iOLR2gWnKs1vtFubajNYzWXYKvZJ7LQDOGewx1TXC7Q2erqD7JMFYe0tkNC0Gm6Q9rpbHf17D2OOWPDkJyqDsntBYt8Xs1lFrWloxAmQCGZmHw05tpuOrdabpXn8m7NKxci1Wd7hTbJIDsLDrhH7ygT7ze83wELzt20BpkCnhLuy7Hx3Mqefceqg+WPkdnOZntAt0P1m6HiCFMUqZrsywh0ns+694lzfqVYke64Ql8Unatpa7doQ5rmPEAAmIzDAZcBzpO7Q5KzbPbTtsldriYY/s1ANMjmR4Egji2oFQrJZS0h0xpE8e4MXImWO8lk2y1tAiYiIB1wtBwDxA6yn4sYVEwmOW8W3mPpGlUDgC0yCAQRoQcwV3Wr+iPbQPb+p1agc5supGdW6ubPKZHKeC2evW5OUSUQEREBERAREQEREBERAREQEREBERAREQEREBERBi3jYxVpOYfaHx1Eea01au092GKj6ZIc6k6KzC3I4mQC7zHmt3LT/AEqbOUado69zatPGJ62k9oc1wyMsJE7tCuWeMrZdNcX20VXEk5tMF7QQ3/u0u9Sd/MMiuLfansow+C854uLRo4+y76w8xvWe6h1xkV6Npd72I0LUP+owHecqHvmqe44ObGfaZgPDMd0n+Zsc5TXxaY2G2/tFgd9H9JRcZfRMgc3Uz7DvgV9AbL7W2e30sdnfJHfYcnsPBzft0O5fKhadxj8PJethvKvReKlGq5j25BzTBA1jmOS6psfX8rlfONj6ZrzYIL6VXd26Tfm0hZFXppvM5A0GnlS+9xRmm5drdj6dupw6G1Wg4HxMTq1w9ph3grQG2DjRrmlUc0upwCGkPggazvy45xAMxK87422vC0yK1qqgb2NPVtPkwCQq+2wH5zr66JqdtkdnXk4AANGWhdqOEfnQwvD9oVdziARhgZdmZA9dOC9xYD7UnTj+d67CwDLL5+H2hG6YNSs9xzc4zOrjqdfWF5Rv+9SrLEZzb8/uXdt3zAA1PEjlw8U2xFNOEiCQdZBII8DuUtZdr7bT7lrtDQJ/jP8AlKCxxqD6nf5Lg2DkZnefwW7NJGj0m3m3S21T4lp+bSsyl0uXq2P7VPjTpH/xULTsOWnjmdfTifguRYvInTfy4fzD0TcNJ9vTHen/ABDf7ql/pXoOmW9R/GYfGjS+5Vv9SzPLmMt+keCfqee4+nExu5j0TZpaB023nkMdGf8AlN+xejenK8gczQP/AGvucqwLAXHdn4c+WS8zYDJkDyLeOe7km5TS3s6eLxGrbMfGm4fKoslvT/bv9zZfSp/7FRzYJOmW/T7l3/Z+enGNPLcs2aXgfpB2z/h7N/mf6l70v0hLSO9ZaJ8Kjx8wVr0XaZ+X5hc/qmWev3eXgs231bMZ+kM/2rEPKuftYsyj+kJT/iWOoPqVGu+YC1Q67xOWn2ei5p2IRP3btfNNs03ZY+newO77a9Pxphw/wuU9d3ShdtYgNtVNpO6pNM+rgB8V87OsAjTXeYyRl3Y3NpgjE7j3QBqTyW7h6vq6z2tlQTTe14O9rg4eoXpK+Wqtw2ux9um9zQPapvI9YIyU1c/S9eFCA6syuPdqtknweIPrKmZS9M0+jJRasurp5oOA/WaFWmdCWRUbPhIcB5K23V0kXfaIFO1Uw4+y8mm7wh4Gao0syLoyqCJBBHEGR6rujBERAREQFSelQH9VbhEuxQOyxwiM5D8o0V1Wn+le/evtLbLTNR/VCXspNBJe/i4ghsNj+pTlNwUd1iJ/e0LvjPN7mUnf5b9fJYd5VqZaGsY0a5Mrmpu4EFZYdTpO7dOg0j2XvfaaxP1GnAD4rGvi8nPgHsD3cmnMZfRsgDzKi9ukR1hsIJOWh4j8FMVroa5jerZhI1JiHab92cKLua1hr3NJAmCMxqNROmiv9hdQdZw2mW9ZIOoJka78xotz3Oi1WLoup7KjTgx8RrJjdPCV3tlxuNR5cMEnFH1pkeZVyum7ajajXmm7Kc8PHyWbeFy1HuxMY/dILDu36LnvL2ZvhRaWz7SxwcO1lhcM4GeufivShc9Njw6MbRmW5QTB5q/XRY6lHEX0n4THsHdxy5lQdtaBUcBET2fXQz4pu+2qbQ9quxjyXNZhHKDnnP2JYbspseHOZig6OjlpmrddjAbO8ASWyIy3jL4yod9DcQZ+6Z3+CiZb3Kq/tFXhdtN9Rxa3A0jSBrESPU+iXfdzGul7WvEzGE6S78+StVz3bTqMOIS4TOenhnzKw7VYBTe4axodcs1kzl/wZdzlC3zddJ5BpNDePZOfD7Qo43OIiM9N+sDP5q92W66b6OKCH57zqMx9igup8R5eG+E8efcnxlQjbqEHjyBgn100Xd1zDQTlvzzI8/5R8Vbm06bqYDo04GZGUyAooUImBnzHCOXj6qsc7f4LGBQ2aplsmpB3CJznKTPCF4uuNkzJ+O4zpzCsNiseMwHR4+Z4L1t92GmJOY365ZLPfWWtnaFu6yNoukdqRBBBzB/+LBNyNO+JJ3Exw+ZU0GkHfx056fFSd4Na5rXCAY00kHPgtuVl6ZOVbs1xU57bjhJGk7/yF3tVy0wew8nhIOvHVSWD8wVmPub6PG0g740jULMrq7tbELSutnVuaWYnmcJbOIZRPDUKHN0HfryniTmJ8FbbM0h4jf47+fmu97WbA4Ex2uBO6NQfBZ76y1fre4qDbmcTEkCNwJ5Rrwz81yy5zGgnI6nief5hWKyW4sOIRnuPoF1cJJOm+B8l0mV2nhDO2dJaIgFzoblGbjv8BPku7NlmtaXUgX4i44plxaDDeUGJ81Mvaw02hxxBrg7Cd8ax8V4WOqWtwvBGHIOAkQO6SBplCi+SyK/0jaXX08hjjeMJI9NCFFXvWLyA5jdRJFMA7hEhXWlUJaSHT5rAv5jupJjFDmnLgNPkVE8mrrUbOUDXugxnZWQODHNPq3RRNSxUmtbLJfULmsY6XBuEgOdAguJJAAPircLTUMOD3ZiRnxEqPt1E1X0apDnPoulzWRjcw5y0HIuEDI6rrMrDSNui9allf/ZbU6lUBzbiDqc6Q+nEDOBloto7NdLYIptvFgouqDsVm50XuBhzXb6bgcoOS1ladn6dTEbLRrAvOZe002NEy4YnnITGk6Lm1XZVs7C1lVlZrpdUpuADZcM8MmfPJVjnz3/1mUfSNKsHAFpBBzBBkEcjoV3Xy5dO1tsu939mfUY3KaboqUieIb7PlCv9yfpBCA22WYg73UTI/u3Zj1K7obkRVW4+ky77XAp2hrXH2Kk03f4sj5FWkFGMO+LzbZ6FSq7RjSY3k6NAHEmAtD3galdzjaanUMc4uNKmQary7i1uhPOTyWw+li31Orp2ek8Uw+X1H7w1uTQBxJxcslqyrbKNnB6uQ53tkzVqCNQfYbzy81wzz51O1yMW93dQxzKDGUW5zBxVi3jUqnuT7oz5Ku0ajnQ1o1/Jn8VlNL7U/C0Q3XUw0byTv8TruhbQ2C6M8YD6jcNPI4jq+OA4Tpw8c09vXjuqir7IdG9a1v0ho77yIAnOPHlrxjdunZjYKzWJvZaH1N73AT/0j2Qp2xWFlFgZTaGtGgA/MnmsldMcb3e0XLbgBQu0207LHTLnQXRLW4sIJ3SfuBPJTS1R0gXqJc95MNcezTEPMaYqv8Mb8s1tukvCltjbbTV+keaTAJ6tg6uAdJntxzeWA+6VEXhfgpvitTx0+IkPbrmDHaB567uKrFlt1W0OaGnq6ZPZYyc490HvnjUfICnLzvKz1GgPqGWzJaSQYHaa151BPeqHWICmr0tOz14UnZ2Wo15MSw5VBhzjCTnE7pS9GFzsQbB9oRmDGsQtZ3nd+H6Wm6WACSMi2e7Hug6NEycyVm3HtpbMQp4hWbphqDFAGsv7wgZnPd4KbhO4abBuEEVRkYIIOWUQTw8F6X9QioHbnCY8Mj8wpPZalXrNcQxtNo4kkF3ACJBjXhKzbyutxEVqTiBmHMOKPDeuUw3feMt40gblf3wOXroVH3jYsDzlkZgxqIM+as9ip0mjC0664j2l6Wu7WVW4TlwI3eCiY2Z2/tu+NIC5qgDi0gZ6SBqEvm74l7R2TryOfwUnY9nWscHYiY5RKkn2dpbBEg5HzWetmftD2mtKZSfByyg5H0U80dYzPeF2ds0zc94HDIrOoWBrWhsEgcTqnl8dy5nZjlrtUa1lwuIOUcY8jovawWMPfhOh0jjr+fFWO8LnbVgyWkCJEHLcI3rpd90spOxZk7pAETqV159dJ+oy3XZhALZjf45riwWvDDXEYSd50n7FZQ0cAo79gsxEycJ3D71zuO8dZK3zuI633YaeZHZOhjIb4UJeNtMYXSY5ZjfqVsFgMQNOfLkoq+9nxUBe0AP3xlP4rMpZJZ8JZvlQzbmyN2u74L0bbBxE8dB5rtb7AQdNPmsAWJxnDIgLnPPXb8WOXSYoUXVP3bS/m0SAshl212ujqnjKAcJmMzHBzfisK4LtrVHjq5bxLS5h8S5hBV1s1jqWZuJ1oqVS7Vj34wPquIkeZK7bnkx6c8pfHVQpAAwWdo7wSJA4AELKqubpBAIw5gmcWo8dCJU5eFBtfVoDuI3nnz5681i2fZy1s7rOsZwfExycdR4wpx8fPLLkrz7udRJa0Y6fsxGIDXunMtBJ8FzTs7HQaYkxwggq02W57SCIouGcw+KjfKXS3yKkbNdVrcc20mDm1vHgHFX+LL9nuotSzOhrX4zMl0Ezh0AB3DwUbaLospkOYMxzafiM/UraVLZetMuezgJGLKZjMcVzV2KLxDqoGndptBy4GFk8GUZ7fw0beV0WcH6MvHD6RvylQTroc4nDiI+qXfIL6Rb0f0tX1ah8MDfk1e1Lo/sYGdNz/rVHkekgL0YzOM3Hzf8A7PwGziznUACd0NE/EhXrYqwXtjY2yvrMpBzcWPKjhyxdl06icmnet0WLZ6z0f3VCkwje2m0H+qJUhC6c/S2fpoTpV2lLrfUY2CKeFgJ0DgBMD2jJPIKk3ddlS1VMLQTiIkkF2Z3ne93Bbe2g6Iqtqt1Sr1rGUKjsZyJeJ1a1ugO+Z3q7bO7GWaxtAosGICMRzd5cPJc9X42WSKxsT0ZsosDq7RxDDvPvVDx5LYbWgCAuYXKrHCY9JttERFbHDlpjaarTax3Xlpa13tD6Fh8BnVfwaPMrc5WqdrtmGG1mpVAIZnTZngGKTicNHGZy0yzXPNsa9vO3dXT7LMHWgOAdlUezUPrR3KfBg13qu1qpJkkk5a7sspGmmjdAr7elwCo4udJce00E7/8Ae1XcvZboou79jcbsWcSYnIujMvPujTwHMqJ5cZ26aR1yWRzmPbnmJAJlrAMjUcN7vZaN5Kv+wewmI5thk9t51aBmKbTvdMOdzgblLbKbEYgNW0wZL4gvOYkeAyHujmtkWSyMpsaxjQ1rRAAUY78vPWP9ly1wWWytptDGCGjQL1hcovTJrhyY1ou6nU77Gu8Rn66rCfs1RJyDm+D3KWRNCFfsy06Vag8wfsUbe92Ms1J1WraXtYOIkk7gBxKta1Z0k23r6vVT2aeQAlxcY7RwZDLiTAgqbJPggf8AbKtWqltPEGieZjmZ+EDzVdvu+qwq46biSIHa7Qz5aLPsgYG4W9kROUHTPN2QgcgGj+YrMsN0OtVVtOm3M6DgIGZnMZZmeW8wIuUxXpL7C3hbba4Aimxrcy4MLYbnqZ3nQRuKvn7BtHvs+P3KQ2cuFlkoimzM6vdvc6I9BoOQUsrmP7TVY/YVf3mfH7l1/Ylo4t/q/BWlE9IxV/2LaeLP6j9y4dclp95v9X4K0onpBTa+ylZ/ewE8Z/BedPYZ430h4gn5K7JCi+HC/Gy2KnZtinDI1yGnVrG4QfEzJUtQ2cpNjFifHE5eilkVzDGdFu+3lSs7W91oHgAF6QuUVaY4hcwiLRxC5REBERAREQEREBERAREQFGX1cortygPGhOY8wpNFlmxre07MV8cGm4jWdcR5nepu5tj/AGq/Lsj5O5cgrWuQuH4Mbd1fvXDKYAgCANAuyIvQgREQEREHC1DthdrjWqkugYjugEk5aZujgtvKtbUXLTqOa50yfDdpkRzXPyb1tsakoWN7nhlNuJ5PZbhEknuvfuOnZZp7R0W39kNk22OnnnVcBjdrzwg8JzJ3nNZVxbPUbO0Gk3tHMuObjPNS4U4YXvJtyFyiLskREQEREBERAREQEREBERAREQEREBERB//Z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AutoShape 4" descr="data:image/jpeg;base64,/9j/4AAQSkZJRgABAQAAAQABAAD/2wCEAAkGBhQSERUUERQVFRQVGRcYFxgYFRgXGBgXFBgXFhUaGBQeGycfGhokGhgUHy8kJCcpLSwsFR8xNTAqNSYrLCkBCQoKDgwOGg8PGCkcHB8qKSwpLCwpKSkpKSkpKSksKSwpLCkpLCksKSksKSwpLCwpLCwsLCkpKSk2KSksKSwsKf/AABEIAGwBQAMBIgACEQEDEQH/xAAcAAEAAgIDAQAAAAAAAAAAAAAABQYEBwECAwj/xABHEAABAwEFBAcEBgcFCQAAAAABAAIRAwQFEiExBkFRYQcTIjJxgZFCUqGxI3LB0eHwCBQVM0NikiSToqPSFlNUc4KDwtPx/8QAGAEBAQEBAQAAAAAAAAAAAAAAAAIBAwT/xAAjEQEBAAICAwACAgMAAAAAAAAAAQIRITEDEkETUWGxInGR/9oADAMBAAIRAxEAPwDeKKtu6QrEK76DquGpTMOxNcBO+DGY56KwULS17Q5jg5pzBaQQfAjVNj0RcSuUBERAREQcSoS9dpW0+zTh7zIGfZxD2Z4qO2u2k6uaTDuJeRrhHeDT7wEE+Kp77YMDi7NsBzy3MYD+6tNPmDk5RlloiWte0lZ/aNQhmZIacJwHJ8RnjpnOJ0lYJvOoCJrulsNLg4x2jNCpr3T3XKp2+8ahqOa4hrsQ7Q7oqnuVP+XVGR8V3sFbUYcgHy3UmmTFakebHdtvJcc8rJuLkbX2V2o649VVgVBMcThMPaR7zTkeIg71Z1opwqU3iownrMQhw3vaPo3eFWn2T/M0Lbeym0LbZQFQd8ZPbwdE6cCMx4rp4/JMoyzSaRAi6pEREBERAREQEREBERAREQEREBERAREQEREBERAREQaS6T7EG1yYGMElo7pO8YKu52cwcjzUXsxtRVpS+z1cJBGMOHYcTurUfZdPttiVsnpL2fp16QfUp9YG5ECQ4ZZOa4DI/BalFwlrsbHl7W6VAB11Nvu1aelRnP5aLzXi6+rx5bo2Y29pWpwo1AaNpiercZDwNXUn6PHxG8K0hfONrtDDhpvOfebhJGY0dRdqDvwTI3K47K9Kj7PhpXg41KWjLSAcQAy+lbGYHvDMbwV0wz32XFt5F42a0tqNa+m4PY4S1zSCCDvBGq9l1QLzrVMLSeAJ9AvRdKjAQQdDkfNBou9r1L6pdiI/iOLR2gWnKs1vtFubajNYzWXYKvZJ7LQDOGewx1TXC7Q2erqD7JMFYe0tkNC0Gm6Q9rpbHf17D2OOWPDkJyqDsntBYt8Xs1lFrWloxAmQCGZmHw05tpuOrdabpXn8m7NKxci1Wd7hTbJIDsLDrhH7ygT7ze83wELzt20BpkCnhLuy7Hx3Mqefceqg+WPkdnOZntAt0P1m6HiCFMUqZrsywh0ns+694lzfqVYke64Ql8Unatpa7doQ5rmPEAAmIzDAZcBzpO7Q5KzbPbTtsldriYY/s1ANMjmR4Egji2oFQrJZS0h0xpE8e4MXImWO8lk2y1tAiYiIB1wtBwDxA6yn4sYVEwmOW8W3mPpGlUDgC0yCAQRoQcwV3Wr+iPbQPb+p1agc5supGdW6ubPKZHKeC2evW5OUSUQEREBERAREQEREBERAREQEREBERAREQEREBERBi3jYxVpOYfaHx1Eea01au092GKj6ZIc6k6KzC3I4mQC7zHmt3LT/AEqbOUado69zatPGJ62k9oc1wyMsJE7tCuWeMrZdNcX20VXEk5tMF7QQ3/u0u9Sd/MMiuLfansow+C854uLRo4+y76w8xvWe6h1xkV6Npd72I0LUP+owHecqHvmqe44ObGfaZgPDMd0n+Zsc5TXxaY2G2/tFgd9H9JRcZfRMgc3Uz7DvgV9AbL7W2e30sdnfJHfYcnsPBzft0O5fKhadxj8PJethvKvReKlGq5j25BzTBA1jmOS6psfX8rlfONj6ZrzYIL6VXd26Tfm0hZFXppvM5A0GnlS+9xRmm5drdj6dupw6G1Wg4HxMTq1w9ph3grQG2DjRrmlUc0upwCGkPggazvy45xAMxK87422vC0yK1qqgb2NPVtPkwCQq+2wH5zr66JqdtkdnXk4AANGWhdqOEfnQwvD9oVdziARhgZdmZA9dOC9xYD7UnTj+d67CwDLL5+H2hG6YNSs9xzc4zOrjqdfWF5Rv+9SrLEZzb8/uXdt3zAA1PEjlw8U2xFNOEiCQdZBII8DuUtZdr7bT7lrtDQJ/jP8AlKCxxqD6nf5Lg2DkZnefwW7NJGj0m3m3S21T4lp+bSsyl0uXq2P7VPjTpH/xULTsOWnjmdfTifguRYvInTfy4fzD0TcNJ9vTHen/ABDf7ql/pXoOmW9R/GYfGjS+5Vv9SzPLmMt+keCfqee4+nExu5j0TZpaB023nkMdGf8AlN+xejenK8gczQP/AGvucqwLAXHdn4c+WS8zYDJkDyLeOe7km5TS3s6eLxGrbMfGm4fKoslvT/bv9zZfSp/7FRzYJOmW/T7l3/Z+enGNPLcs2aXgfpB2z/h7N/mf6l70v0hLSO9ZaJ8Kjx8wVr0XaZ+X5hc/qmWev3eXgs231bMZ+kM/2rEPKuftYsyj+kJT/iWOoPqVGu+YC1Q67xOWn2ei5p2IRP3btfNNs03ZY+newO77a9Pxphw/wuU9d3ShdtYgNtVNpO6pNM+rgB8V87OsAjTXeYyRl3Y3NpgjE7j3QBqTyW7h6vq6z2tlQTTe14O9rg4eoXpK+Wqtw2ux9um9zQPapvI9YIyU1c/S9eFCA6syuPdqtknweIPrKmZS9M0+jJRasurp5oOA/WaFWmdCWRUbPhIcB5K23V0kXfaIFO1Uw4+y8mm7wh4Gao0syLoyqCJBBHEGR6rujBERAREQFSelQH9VbhEuxQOyxwiM5D8o0V1Wn+le/evtLbLTNR/VCXspNBJe/i4ghsNj+pTlNwUd1iJ/e0LvjPN7mUnf5b9fJYd5VqZaGsY0a5Mrmpu4EFZYdTpO7dOg0j2XvfaaxP1GnAD4rGvi8nPgHsD3cmnMZfRsgDzKi9ukR1hsIJOWh4j8FMVroa5jerZhI1JiHab92cKLua1hr3NJAmCMxqNROmiv9hdQdZw2mW9ZIOoJka78xotz3Oi1WLoup7KjTgx8RrJjdPCV3tlxuNR5cMEnFH1pkeZVyum7ajajXmm7Kc8PHyWbeFy1HuxMY/dILDu36LnvL2ZvhRaWz7SxwcO1lhcM4GeufivShc9Njw6MbRmW5QTB5q/XRY6lHEX0n4THsHdxy5lQdtaBUcBET2fXQz4pu+2qbQ9quxjyXNZhHKDnnP2JYbspseHOZig6OjlpmrddjAbO8ASWyIy3jL4yod9DcQZ+6Z3+CiZb3Kq/tFXhdtN9Rxa3A0jSBrESPU+iXfdzGul7WvEzGE6S78+StVz3bTqMOIS4TOenhnzKw7VYBTe4axodcs1kzl/wZdzlC3zddJ5BpNDePZOfD7Qo43OIiM9N+sDP5q92W66b6OKCH57zqMx9igup8R5eG+E8efcnxlQjbqEHjyBgn100Xd1zDQTlvzzI8/5R8Vbm06bqYDo04GZGUyAooUImBnzHCOXj6qsc7f4LGBQ2aplsmpB3CJznKTPCF4uuNkzJ+O4zpzCsNiseMwHR4+Z4L1t92GmJOY365ZLPfWWtnaFu6yNoukdqRBBBzB/+LBNyNO+JJ3Exw+ZU0GkHfx056fFSd4Na5rXCAY00kHPgtuVl6ZOVbs1xU57bjhJGk7/yF3tVy0wew8nhIOvHVSWD8wVmPub6PG0g740jULMrq7tbELSutnVuaWYnmcJbOIZRPDUKHN0HfryniTmJ8FbbM0h4jf47+fmu97WbA4Ex2uBO6NQfBZ76y1fre4qDbmcTEkCNwJ5Rrwz81yy5zGgnI6nief5hWKyW4sOIRnuPoF1cJJOm+B8l0mV2nhDO2dJaIgFzoblGbjv8BPku7NlmtaXUgX4i44plxaDDeUGJ81Mvaw02hxxBrg7Cd8ax8V4WOqWtwvBGHIOAkQO6SBplCi+SyK/0jaXX08hjjeMJI9NCFFXvWLyA5jdRJFMA7hEhXWlUJaSHT5rAv5jupJjFDmnLgNPkVE8mrrUbOUDXugxnZWQODHNPq3RRNSxUmtbLJfULmsY6XBuEgOdAguJJAAPircLTUMOD3ZiRnxEqPt1E1X0apDnPoulzWRjcw5y0HIuEDI6rrMrDSNui9allf/ZbU6lUBzbiDqc6Q+nEDOBloto7NdLYIptvFgouqDsVm50XuBhzXb6bgcoOS1ladn6dTEbLRrAvOZe002NEy4YnnITGk6Lm1XZVs7C1lVlZrpdUpuADZcM8MmfPJVjnz3/1mUfSNKsHAFpBBzBBkEcjoV3Xy5dO1tsu939mfUY3KaboqUieIb7PlCv9yfpBCA22WYg73UTI/u3Zj1K7obkRVW4+ky77XAp2hrXH2Kk03f4sj5FWkFGMO+LzbZ6FSq7RjSY3k6NAHEmAtD3galdzjaanUMc4uNKmQary7i1uhPOTyWw+li31Orp2ek8Uw+X1H7w1uTQBxJxcslqyrbKNnB6uQ53tkzVqCNQfYbzy81wzz51O1yMW93dQxzKDGUW5zBxVi3jUqnuT7oz5Ku0ajnQ1o1/Jn8VlNL7U/C0Q3XUw0byTv8TruhbQ2C6M8YD6jcNPI4jq+OA4Tpw8c09vXjuqir7IdG9a1v0ho77yIAnOPHlrxjdunZjYKzWJvZaH1N73AT/0j2Qp2xWFlFgZTaGtGgA/MnmsldMcb3e0XLbgBQu0207LHTLnQXRLW4sIJ3SfuBPJTS1R0gXqJc95MNcezTEPMaYqv8Mb8s1tukvCltjbbTV+keaTAJ6tg6uAdJntxzeWA+6VEXhfgpvitTx0+IkPbrmDHaB567uKrFlt1W0OaGnq6ZPZYyc490HvnjUfICnLzvKz1GgPqGWzJaSQYHaa151BPeqHWICmr0tOz14UnZ2Wo15MSw5VBhzjCTnE7pS9GFzsQbB9oRmDGsQtZ3nd+H6Wm6WACSMi2e7Hug6NEycyVm3HtpbMQp4hWbphqDFAGsv7wgZnPd4KbhO4abBuEEVRkYIIOWUQTw8F6X9QioHbnCY8Mj8wpPZalXrNcQxtNo4kkF3ACJBjXhKzbyutxEVqTiBmHMOKPDeuUw3feMt40gblf3wOXroVH3jYsDzlkZgxqIM+as9ip0mjC0664j2l6Wu7WVW4TlwI3eCiY2Z2/tu+NIC5qgDi0gZ6SBqEvm74l7R2TryOfwUnY9nWscHYiY5RKkn2dpbBEg5HzWetmftD2mtKZSfByyg5H0U80dYzPeF2ds0zc94HDIrOoWBrWhsEgcTqnl8dy5nZjlrtUa1lwuIOUcY8jovawWMPfhOh0jjr+fFWO8LnbVgyWkCJEHLcI3rpd90spOxZk7pAETqV159dJ+oy3XZhALZjf45riwWvDDXEYSd50n7FZQ0cAo79gsxEycJ3D71zuO8dZK3zuI633YaeZHZOhjIb4UJeNtMYXSY5ZjfqVsFgMQNOfLkoq+9nxUBe0AP3xlP4rMpZJZ8JZvlQzbmyN2u74L0bbBxE8dB5rtb7AQdNPmsAWJxnDIgLnPPXb8WOXSYoUXVP3bS/m0SAshl212ujqnjKAcJmMzHBzfisK4LtrVHjq5bxLS5h8S5hBV1s1jqWZuJ1oqVS7Vj34wPquIkeZK7bnkx6c8pfHVQpAAwWdo7wSJA4AELKqubpBAIw5gmcWo8dCJU5eFBtfVoDuI3nnz5681i2fZy1s7rOsZwfExycdR4wpx8fPLLkrz7udRJa0Y6fsxGIDXunMtBJ8FzTs7HQaYkxwggq02W57SCIouGcw+KjfKXS3yKkbNdVrcc20mDm1vHgHFX+LL9nuotSzOhrX4zMl0Ezh0AB3DwUbaLospkOYMxzafiM/UraVLZetMuezgJGLKZjMcVzV2KLxDqoGndptBy4GFk8GUZ7fw0beV0WcH6MvHD6RvylQTroc4nDiI+qXfIL6Rb0f0tX1ah8MDfk1e1Lo/sYGdNz/rVHkekgL0YzOM3Hzf8A7PwGziznUACd0NE/EhXrYqwXtjY2yvrMpBzcWPKjhyxdl06icmnet0WLZ6z0f3VCkwje2m0H+qJUhC6c/S2fpoTpV2lLrfUY2CKeFgJ0DgBMD2jJPIKk3ddlS1VMLQTiIkkF2Z3ne93Bbe2g6Iqtqt1Sr1rGUKjsZyJeJ1a1ugO+Z3q7bO7GWaxtAosGICMRzd5cPJc9X42WSKxsT0ZsosDq7RxDDvPvVDx5LYbWgCAuYXKrHCY9JttERFbHDlpjaarTax3Xlpa13tD6Fh8BnVfwaPMrc5WqdrtmGG1mpVAIZnTZngGKTicNHGZy0yzXPNsa9vO3dXT7LMHWgOAdlUezUPrR3KfBg13qu1qpJkkk5a7sspGmmjdAr7elwCo4udJce00E7/8Ae1XcvZboou79jcbsWcSYnIujMvPujTwHMqJ5cZ26aR1yWRzmPbnmJAJlrAMjUcN7vZaN5Kv+wewmI5thk9t51aBmKbTvdMOdzgblLbKbEYgNW0wZL4gvOYkeAyHujmtkWSyMpsaxjQ1rRAAUY78vPWP9ly1wWWytptDGCGjQL1hcovTJrhyY1ou6nU77Gu8Rn66rCfs1RJyDm+D3KWRNCFfsy06Vag8wfsUbe92Ms1J1WraXtYOIkk7gBxKta1Z0k23r6vVT2aeQAlxcY7RwZDLiTAgqbJPggf8AbKtWqltPEGieZjmZ+EDzVdvu+qwq46biSIHa7Qz5aLPsgYG4W9kROUHTPN2QgcgGj+YrMsN0OtVVtOm3M6DgIGZnMZZmeW8wIuUxXpL7C3hbba4Aimxrcy4MLYbnqZ3nQRuKvn7BtHvs+P3KQ2cuFlkoimzM6vdvc6I9BoOQUsrmP7TVY/YVf3mfH7l1/Ylo4t/q/BWlE9IxV/2LaeLP6j9y4dclp95v9X4K0onpBTa+ylZ/ewE8Z/BedPYZ430h4gn5K7JCi+HC/Gy2KnZtinDI1yGnVrG4QfEzJUtQ2cpNjFifHE5eilkVzDGdFu+3lSs7W91oHgAF6QuUVaY4hcwiLRxC5REBERAREQEREBERAREQFGX1cortygPGhOY8wpNFlmxre07MV8cGm4jWdcR5nepu5tj/AGq/Lsj5O5cgrWuQuH4Mbd1fvXDKYAgCANAuyIvQgREQEREHC1DthdrjWqkugYjugEk5aZujgtvKtbUXLTqOa50yfDdpkRzXPyb1tsakoWN7nhlNuJ5PZbhEknuvfuOnZZp7R0W39kNk22OnnnVcBjdrzwg8JzJ3nNZVxbPUbO0Gk3tHMuObjPNS4U4YXvJtyFyiLskREQEREBERAREQEREBERAREQEREBERB//Z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940" y="1248172"/>
            <a:ext cx="30480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urved Down Arrow 19"/>
          <p:cNvSpPr/>
          <p:nvPr/>
        </p:nvSpPr>
        <p:spPr>
          <a:xfrm>
            <a:off x="7158943" y="1009555"/>
            <a:ext cx="648072" cy="504056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Up Arrow 25"/>
          <p:cNvSpPr/>
          <p:nvPr/>
        </p:nvSpPr>
        <p:spPr>
          <a:xfrm>
            <a:off x="4543947" y="4993953"/>
            <a:ext cx="261192" cy="636751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27"/>
          <p:cNvSpPr/>
          <p:nvPr/>
        </p:nvSpPr>
        <p:spPr>
          <a:xfrm rot="10800000">
            <a:off x="4617643" y="2334685"/>
            <a:ext cx="261192" cy="40239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Up Arrow 28"/>
          <p:cNvSpPr/>
          <p:nvPr/>
        </p:nvSpPr>
        <p:spPr>
          <a:xfrm rot="10800000">
            <a:off x="1975547" y="2263135"/>
            <a:ext cx="261192" cy="172772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Up Arrow 29"/>
          <p:cNvSpPr/>
          <p:nvPr/>
        </p:nvSpPr>
        <p:spPr>
          <a:xfrm rot="7475701">
            <a:off x="2809852" y="1976447"/>
            <a:ext cx="261192" cy="209972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Up Arrow 30"/>
          <p:cNvSpPr/>
          <p:nvPr/>
        </p:nvSpPr>
        <p:spPr>
          <a:xfrm rot="13709874">
            <a:off x="3528191" y="1863008"/>
            <a:ext cx="261192" cy="267824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Up Arrow 31"/>
          <p:cNvSpPr/>
          <p:nvPr/>
        </p:nvSpPr>
        <p:spPr>
          <a:xfrm rot="14474602">
            <a:off x="4999766" y="1156264"/>
            <a:ext cx="261192" cy="434833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Up Arrow 32"/>
          <p:cNvSpPr/>
          <p:nvPr/>
        </p:nvSpPr>
        <p:spPr>
          <a:xfrm rot="8062308">
            <a:off x="5575271" y="1949958"/>
            <a:ext cx="261192" cy="267824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Up Arrow 33"/>
          <p:cNvSpPr/>
          <p:nvPr/>
        </p:nvSpPr>
        <p:spPr>
          <a:xfrm rot="13322089">
            <a:off x="6542928" y="2174221"/>
            <a:ext cx="261192" cy="112571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-Right Arrow 34"/>
          <p:cNvSpPr/>
          <p:nvPr/>
        </p:nvSpPr>
        <p:spPr>
          <a:xfrm>
            <a:off x="2653224" y="1513611"/>
            <a:ext cx="4471435" cy="656358"/>
          </a:xfrm>
          <a:prstGeom prst="left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Left-Right Arrow 35"/>
          <p:cNvSpPr/>
          <p:nvPr/>
        </p:nvSpPr>
        <p:spPr>
          <a:xfrm rot="19337959">
            <a:off x="3023685" y="4473397"/>
            <a:ext cx="939500" cy="239528"/>
          </a:xfrm>
          <a:prstGeom prst="left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-Right Arrow 36"/>
          <p:cNvSpPr/>
          <p:nvPr/>
        </p:nvSpPr>
        <p:spPr>
          <a:xfrm rot="2098623">
            <a:off x="5980102" y="4371126"/>
            <a:ext cx="939500" cy="239528"/>
          </a:xfrm>
          <a:prstGeom prst="left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1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/>
      <p:bldP spid="22" grpId="0"/>
      <p:bldP spid="23" grpId="0"/>
      <p:bldP spid="24" grpId="0" animBg="1"/>
      <p:bldP spid="25" grpId="0" animBg="1"/>
      <p:bldP spid="20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Hoitokalastus </a:t>
            </a:r>
            <a:endParaRPr lang="fi-FI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94" y="1138569"/>
            <a:ext cx="8127011" cy="4418013"/>
          </a:xfrm>
        </p:spPr>
        <p:txBody>
          <a:bodyPr/>
          <a:lstStyle/>
          <a:p>
            <a:r>
              <a:rPr lang="fi-FI" dirty="0" smtClean="0"/>
              <a:t>Tavoitteena veden laadun parantaminen -&gt; kaloja poistetaan mahdollisimman paljon</a:t>
            </a:r>
          </a:p>
          <a:p>
            <a:pPr lvl="1"/>
            <a:r>
              <a:rPr lang="fi-FI" dirty="0" smtClean="0"/>
              <a:t>Enemmän kuin populaation vuotuinen kasvu</a:t>
            </a:r>
          </a:p>
          <a:p>
            <a:pPr lvl="1"/>
            <a:r>
              <a:rPr lang="fi-FI" dirty="0" smtClean="0"/>
              <a:t>Kohdistuu eläinplanktonia syöviin kaloihin</a:t>
            </a:r>
          </a:p>
          <a:p>
            <a:pPr lvl="1"/>
            <a:r>
              <a:rPr lang="fi-FI" dirty="0" smtClean="0"/>
              <a:t>Yleensä pitkään kalastamattomana ollut populaatio</a:t>
            </a:r>
          </a:p>
          <a:p>
            <a:pPr lvl="1"/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2713F14-65AC-4F63-824F-326643FF777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CD1440C-FAB8-4462-93BB-8682131BCA36}" type="datetime1">
              <a:rPr lang="fi-FI" smtClean="0"/>
              <a:pPr>
                <a:defRPr/>
              </a:pPr>
              <a:t>29.10.2019</a:t>
            </a:fld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71982" y="3079511"/>
            <a:ext cx="2708973" cy="2045175"/>
            <a:chOff x="47363" y="3340100"/>
            <a:chExt cx="2708973" cy="2045175"/>
          </a:xfrm>
        </p:grpSpPr>
        <p:pic>
          <p:nvPicPr>
            <p:cNvPr id="7" name="Picture 5" descr="j008402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363" y="3340100"/>
              <a:ext cx="1337373" cy="673575"/>
            </a:xfrm>
            <a:prstGeom prst="rect">
              <a:avLst/>
            </a:prstGeom>
          </p:spPr>
        </p:pic>
        <p:pic>
          <p:nvPicPr>
            <p:cNvPr id="8" name="Picture 5" descr="j008402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9763" y="3492500"/>
              <a:ext cx="1337373" cy="673575"/>
            </a:xfrm>
            <a:prstGeom prst="rect">
              <a:avLst/>
            </a:prstGeom>
          </p:spPr>
        </p:pic>
        <p:pic>
          <p:nvPicPr>
            <p:cNvPr id="9" name="Picture 5" descr="j008402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52163" y="3644900"/>
              <a:ext cx="1337373" cy="673575"/>
            </a:xfrm>
            <a:prstGeom prst="rect">
              <a:avLst/>
            </a:prstGeom>
          </p:spPr>
        </p:pic>
        <p:pic>
          <p:nvPicPr>
            <p:cNvPr id="10" name="Picture 5" descr="j008402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09363" y="4102100"/>
              <a:ext cx="1337373" cy="673575"/>
            </a:xfrm>
            <a:prstGeom prst="rect">
              <a:avLst/>
            </a:prstGeom>
          </p:spPr>
        </p:pic>
        <p:pic>
          <p:nvPicPr>
            <p:cNvPr id="11" name="Picture 5" descr="j008402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61763" y="4254500"/>
              <a:ext cx="1337373" cy="673575"/>
            </a:xfrm>
            <a:prstGeom prst="rect">
              <a:avLst/>
            </a:prstGeom>
          </p:spPr>
        </p:pic>
        <p:pic>
          <p:nvPicPr>
            <p:cNvPr id="12" name="Picture 5" descr="j008402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14163" y="4406900"/>
              <a:ext cx="1337373" cy="673575"/>
            </a:xfrm>
            <a:prstGeom prst="rect">
              <a:avLst/>
            </a:prstGeom>
          </p:spPr>
        </p:pic>
        <p:pic>
          <p:nvPicPr>
            <p:cNvPr id="13" name="Picture 5" descr="j008402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66563" y="4559300"/>
              <a:ext cx="1337373" cy="673575"/>
            </a:xfrm>
            <a:prstGeom prst="rect">
              <a:avLst/>
            </a:prstGeom>
          </p:spPr>
        </p:pic>
        <p:pic>
          <p:nvPicPr>
            <p:cNvPr id="14" name="Picture 5" descr="j008402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18963" y="4711700"/>
              <a:ext cx="1337373" cy="673575"/>
            </a:xfrm>
            <a:prstGeom prst="rect">
              <a:avLst/>
            </a:prstGeom>
          </p:spPr>
        </p:pic>
      </p:grpSp>
      <p:pic>
        <p:nvPicPr>
          <p:cNvPr id="25" name="Picture 5" descr="j0084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00713" y="3195176"/>
            <a:ext cx="1337373" cy="673575"/>
          </a:xfrm>
          <a:prstGeom prst="rect">
            <a:avLst/>
          </a:prstGeom>
        </p:spPr>
      </p:pic>
      <p:pic>
        <p:nvPicPr>
          <p:cNvPr id="26" name="Picture 5" descr="j0084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3113" y="3347576"/>
            <a:ext cx="1337373" cy="673575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3033757" y="3721099"/>
            <a:ext cx="2136449" cy="31988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37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(Ekologisesti) Kestävä kalastus</a:t>
            </a:r>
            <a:endParaRPr lang="fi-FI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Content Placeholder 3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Kohdistuu ainoastaan kalapopulaation tuottoon</a:t>
            </a:r>
          </a:p>
          <a:p>
            <a:pPr lvl="1"/>
            <a:r>
              <a:rPr lang="fi-FI" dirty="0" smtClean="0"/>
              <a:t>Ei (suuria) vaikutuksia ravintoverkkoon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2713F14-65AC-4F63-824F-326643FF777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CD1440C-FAB8-4462-93BB-8682131BCA36}" type="datetime1">
              <a:rPr lang="fi-FI" smtClean="0"/>
              <a:pPr>
                <a:defRPr/>
              </a:pPr>
              <a:t>29.10.2019</a:t>
            </a:fld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8" name="Picture 5" descr="j0084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6162" y="3749525"/>
            <a:ext cx="1337373" cy="673575"/>
          </a:xfrm>
          <a:prstGeom prst="rect">
            <a:avLst/>
          </a:prstGeom>
        </p:spPr>
      </p:pic>
      <p:pic>
        <p:nvPicPr>
          <p:cNvPr id="29" name="Picture 5" descr="j0084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8189" y="3949700"/>
            <a:ext cx="1337373" cy="67357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248588" y="2927112"/>
            <a:ext cx="2708973" cy="2045175"/>
            <a:chOff x="47363" y="3340100"/>
            <a:chExt cx="2708973" cy="2045175"/>
          </a:xfrm>
        </p:grpSpPr>
        <p:pic>
          <p:nvPicPr>
            <p:cNvPr id="24" name="Picture 5" descr="j00840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363" y="3340100"/>
              <a:ext cx="1337373" cy="673575"/>
            </a:xfrm>
            <a:prstGeom prst="rect">
              <a:avLst/>
            </a:prstGeom>
          </p:spPr>
        </p:pic>
        <p:pic>
          <p:nvPicPr>
            <p:cNvPr id="26" name="Picture 5" descr="j00840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9763" y="3492500"/>
              <a:ext cx="1337373" cy="673575"/>
            </a:xfrm>
            <a:prstGeom prst="rect">
              <a:avLst/>
            </a:prstGeom>
          </p:spPr>
        </p:pic>
        <p:pic>
          <p:nvPicPr>
            <p:cNvPr id="27" name="Picture 5" descr="j00840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52163" y="3644900"/>
              <a:ext cx="1337373" cy="673575"/>
            </a:xfrm>
            <a:prstGeom prst="rect">
              <a:avLst/>
            </a:prstGeom>
          </p:spPr>
        </p:pic>
        <p:pic>
          <p:nvPicPr>
            <p:cNvPr id="30" name="Picture 5" descr="j00840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09363" y="4102100"/>
              <a:ext cx="1337373" cy="673575"/>
            </a:xfrm>
            <a:prstGeom prst="rect">
              <a:avLst/>
            </a:prstGeom>
          </p:spPr>
        </p:pic>
        <p:pic>
          <p:nvPicPr>
            <p:cNvPr id="31" name="Picture 5" descr="j00840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61763" y="4254500"/>
              <a:ext cx="1337373" cy="673575"/>
            </a:xfrm>
            <a:prstGeom prst="rect">
              <a:avLst/>
            </a:prstGeom>
          </p:spPr>
        </p:pic>
        <p:pic>
          <p:nvPicPr>
            <p:cNvPr id="32" name="Picture 5" descr="j00840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14163" y="4406900"/>
              <a:ext cx="1337373" cy="673575"/>
            </a:xfrm>
            <a:prstGeom prst="rect">
              <a:avLst/>
            </a:prstGeom>
          </p:spPr>
        </p:pic>
        <p:pic>
          <p:nvPicPr>
            <p:cNvPr id="33" name="Picture 5" descr="j00840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66563" y="4559300"/>
              <a:ext cx="1337373" cy="673575"/>
            </a:xfrm>
            <a:prstGeom prst="rect">
              <a:avLst/>
            </a:prstGeom>
          </p:spPr>
        </p:pic>
        <p:pic>
          <p:nvPicPr>
            <p:cNvPr id="34" name="Picture 5" descr="j00840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18963" y="4711700"/>
              <a:ext cx="1337373" cy="673575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314961" y="2971324"/>
            <a:ext cx="2708973" cy="2045175"/>
            <a:chOff x="47363" y="3340100"/>
            <a:chExt cx="2708973" cy="2045175"/>
          </a:xfrm>
        </p:grpSpPr>
        <p:pic>
          <p:nvPicPr>
            <p:cNvPr id="40" name="Picture 5" descr="j00840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363" y="3340100"/>
              <a:ext cx="1337373" cy="673575"/>
            </a:xfrm>
            <a:prstGeom prst="rect">
              <a:avLst/>
            </a:prstGeom>
          </p:spPr>
        </p:pic>
        <p:pic>
          <p:nvPicPr>
            <p:cNvPr id="41" name="Picture 5" descr="j00840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9763" y="3492500"/>
              <a:ext cx="1337373" cy="673575"/>
            </a:xfrm>
            <a:prstGeom prst="rect">
              <a:avLst/>
            </a:prstGeom>
          </p:spPr>
        </p:pic>
        <p:pic>
          <p:nvPicPr>
            <p:cNvPr id="42" name="Picture 5" descr="j00840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52163" y="3644900"/>
              <a:ext cx="1337373" cy="673575"/>
            </a:xfrm>
            <a:prstGeom prst="rect">
              <a:avLst/>
            </a:prstGeom>
          </p:spPr>
        </p:pic>
        <p:pic>
          <p:nvPicPr>
            <p:cNvPr id="43" name="Picture 5" descr="j00840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09363" y="4102100"/>
              <a:ext cx="1337373" cy="673575"/>
            </a:xfrm>
            <a:prstGeom prst="rect">
              <a:avLst/>
            </a:prstGeom>
          </p:spPr>
        </p:pic>
        <p:pic>
          <p:nvPicPr>
            <p:cNvPr id="44" name="Picture 5" descr="j00840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61763" y="4254500"/>
              <a:ext cx="1337373" cy="673575"/>
            </a:xfrm>
            <a:prstGeom prst="rect">
              <a:avLst/>
            </a:prstGeom>
          </p:spPr>
        </p:pic>
        <p:pic>
          <p:nvPicPr>
            <p:cNvPr id="45" name="Picture 5" descr="j00840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14163" y="4406900"/>
              <a:ext cx="1337373" cy="673575"/>
            </a:xfrm>
            <a:prstGeom prst="rect">
              <a:avLst/>
            </a:prstGeom>
          </p:spPr>
        </p:pic>
        <p:pic>
          <p:nvPicPr>
            <p:cNvPr id="46" name="Picture 5" descr="j00840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66563" y="4559300"/>
              <a:ext cx="1337373" cy="673575"/>
            </a:xfrm>
            <a:prstGeom prst="rect">
              <a:avLst/>
            </a:prstGeom>
          </p:spPr>
        </p:pic>
        <p:pic>
          <p:nvPicPr>
            <p:cNvPr id="47" name="Picture 5" descr="j00840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18963" y="4711700"/>
              <a:ext cx="1337373" cy="673575"/>
            </a:xfrm>
            <a:prstGeom prst="rect">
              <a:avLst/>
            </a:prstGeom>
          </p:spPr>
        </p:pic>
      </p:grpSp>
      <p:cxnSp>
        <p:nvCxnSpPr>
          <p:cNvPr id="52" name="Straight Arrow Connector 51"/>
          <p:cNvCxnSpPr/>
          <p:nvPr/>
        </p:nvCxnSpPr>
        <p:spPr>
          <a:xfrm flipV="1">
            <a:off x="3475624" y="3825518"/>
            <a:ext cx="2136449" cy="31988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82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i-FI" altLang="fi-FI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Jyväsjärven hoitokalastus 2004-2006</a:t>
            </a:r>
            <a:br>
              <a:rPr lang="fi-FI" altLang="fi-FI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endParaRPr lang="en-US" altLang="fi-FI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i-FI" altLang="fi-FI" dirty="0" smtClean="0"/>
              <a:t>Kokonaissaalis n. 100 tn</a:t>
            </a:r>
          </a:p>
          <a:p>
            <a:pPr eaLnBrk="1" hangingPunct="1"/>
            <a:r>
              <a:rPr lang="fi-FI" altLang="fi-FI" dirty="0" smtClean="0"/>
              <a:t>Poisto rysillä 309 kg/ha </a:t>
            </a:r>
          </a:p>
          <a:p>
            <a:pPr lvl="1" eaLnBrk="1" hangingPunct="1"/>
            <a:r>
              <a:rPr lang="fi-FI" altLang="fi-FI" dirty="0" smtClean="0"/>
              <a:t>Ahven 30 %</a:t>
            </a:r>
          </a:p>
          <a:p>
            <a:pPr lvl="1" eaLnBrk="1" hangingPunct="1"/>
            <a:r>
              <a:rPr lang="fi-FI" altLang="fi-FI" dirty="0" smtClean="0"/>
              <a:t>Lahna 40 %</a:t>
            </a:r>
          </a:p>
          <a:p>
            <a:pPr lvl="1" eaLnBrk="1" hangingPunct="1"/>
            <a:r>
              <a:rPr lang="fi-FI" altLang="fi-FI" dirty="0" smtClean="0"/>
              <a:t>Särki 25 %</a:t>
            </a:r>
          </a:p>
          <a:p>
            <a:r>
              <a:rPr lang="en-US" altLang="fi-FI" dirty="0" err="1" smtClean="0"/>
              <a:t>Intensiivinen</a:t>
            </a:r>
            <a:r>
              <a:rPr lang="en-US" altLang="fi-FI" dirty="0" smtClean="0"/>
              <a:t> </a:t>
            </a:r>
            <a:r>
              <a:rPr lang="en-US" altLang="fi-FI" dirty="0" err="1" smtClean="0"/>
              <a:t>seuranta</a:t>
            </a:r>
            <a:endParaRPr lang="en-US" altLang="fi-FI" dirty="0" smtClean="0"/>
          </a:p>
          <a:p>
            <a:pPr lvl="1"/>
            <a:r>
              <a:rPr lang="en-US" altLang="fi-FI" dirty="0" err="1" smtClean="0"/>
              <a:t>Saalisnäytteet</a:t>
            </a:r>
            <a:endParaRPr lang="en-US" altLang="fi-FI" dirty="0" smtClean="0"/>
          </a:p>
          <a:p>
            <a:pPr lvl="1"/>
            <a:r>
              <a:rPr lang="en-US" altLang="fi-FI" dirty="0" err="1" smtClean="0"/>
              <a:t>Koekalastukset</a:t>
            </a:r>
            <a:endParaRPr lang="en-US" altLang="fi-FI" dirty="0" smtClean="0"/>
          </a:p>
          <a:p>
            <a:pPr lvl="1"/>
            <a:r>
              <a:rPr lang="en-US" altLang="fi-FI" dirty="0" err="1" smtClean="0"/>
              <a:t>Ikämääritykset</a:t>
            </a:r>
            <a:endParaRPr lang="en-US" altLang="fi-FI" dirty="0" smtClean="0"/>
          </a:p>
          <a:p>
            <a:pPr lvl="1"/>
            <a:r>
              <a:rPr lang="en-US" altLang="fi-FI" dirty="0" smtClean="0"/>
              <a:t>Virtual Population Analysis (VPA)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25538"/>
            <a:ext cx="350520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45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Vaikutus särkikantaan (kpl)</a:t>
            </a:r>
            <a:endParaRPr lang="fi-FI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2713F14-65AC-4F63-824F-326643FF777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CD1440C-FAB8-4462-93BB-8682131BCA36}" type="datetime1">
              <a:rPr lang="fi-FI" smtClean="0"/>
              <a:pPr>
                <a:defRPr/>
              </a:pPr>
              <a:t>29.10.2019</a:t>
            </a:fld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71488" y="1704975"/>
          <a:ext cx="8128000" cy="4418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7170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55969020"/>
              </p:ext>
            </p:extLst>
          </p:nvPr>
        </p:nvGraphicFramePr>
        <p:xfrm>
          <a:off x="471488" y="1698625"/>
          <a:ext cx="3954462" cy="4367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 smtClean="0"/>
              <a:t>Yksilömäärä pysyi lähes ennallaan</a:t>
            </a:r>
          </a:p>
          <a:p>
            <a:r>
              <a:rPr lang="fi-FI" dirty="0" smtClean="0"/>
              <a:t>Populaation ikärakenteen totaalinen muutos</a:t>
            </a:r>
          </a:p>
          <a:p>
            <a:r>
              <a:rPr lang="fi-FI" dirty="0" smtClean="0"/>
              <a:t>Uudet vuosiluokat riittivät lähes kompensoimaan kalastuksen</a:t>
            </a:r>
          </a:p>
          <a:p>
            <a:r>
              <a:rPr lang="fi-FI" dirty="0" smtClean="0"/>
              <a:t>Nuorten kalojen selviytyminen parantunut</a:t>
            </a:r>
          </a:p>
          <a:p>
            <a:r>
              <a:rPr lang="fi-FI" dirty="0" smtClean="0"/>
              <a:t>Lämpimät kesät</a:t>
            </a:r>
          </a:p>
          <a:p>
            <a:r>
              <a:rPr lang="fi-FI" dirty="0" smtClean="0"/>
              <a:t>Ravintokilpailu, saalistus??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Vaikutus särkikantaan (kpl)</a:t>
            </a:r>
            <a:endParaRPr lang="fi-FI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2713F14-65AC-4F63-824F-326643FF777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D1440C-FAB8-4462-93BB-8682131BCA36}" type="datetime1">
              <a:rPr lang="fi-FI" smtClean="0"/>
              <a:pPr>
                <a:defRPr/>
              </a:pPr>
              <a:t>29.10.2019</a:t>
            </a:fld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68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Vaikutus </a:t>
            </a:r>
            <a:r>
              <a:rPr lang="fi-FI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särkikantaan (kg)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2713F14-65AC-4F63-824F-326643FF777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CD1440C-FAB8-4462-93BB-8682131BCA36}" type="datetime1">
              <a:rPr lang="fi-FI" smtClean="0"/>
              <a:pPr>
                <a:defRPr/>
              </a:pPr>
              <a:t>29.10.2019</a:t>
            </a:fld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9232620"/>
              </p:ext>
            </p:extLst>
          </p:nvPr>
        </p:nvGraphicFramePr>
        <p:xfrm>
          <a:off x="471982" y="1192389"/>
          <a:ext cx="7911442" cy="4840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211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uke_PP_FI_basic_4_3">
  <a:themeElements>
    <a:clrScheme name="Luke 2">
      <a:dk1>
        <a:srgbClr val="54585A"/>
      </a:dk1>
      <a:lt1>
        <a:sysClr val="window" lastClr="FFFFFF"/>
      </a:lt1>
      <a:dk2>
        <a:srgbClr val="54585A"/>
      </a:dk2>
      <a:lt2>
        <a:srgbClr val="FFFFFF"/>
      </a:lt2>
      <a:accent1>
        <a:srgbClr val="FF8200"/>
      </a:accent1>
      <a:accent2>
        <a:srgbClr val="00B5E2"/>
      </a:accent2>
      <a:accent3>
        <a:srgbClr val="0033A0"/>
      </a:accent3>
      <a:accent4>
        <a:srgbClr val="78BE20"/>
      </a:accent4>
      <a:accent5>
        <a:srgbClr val="E10098"/>
      </a:accent5>
      <a:accent6>
        <a:srgbClr val="7F3F98"/>
      </a:accent6>
      <a:hlink>
        <a:srgbClr val="FF8200"/>
      </a:hlink>
      <a:folHlink>
        <a:srgbClr val="4C4C4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Luke_PP_FI_basic_4_3</Template>
  <TotalTime>410</TotalTime>
  <Words>430</Words>
  <Application>Microsoft Office PowerPoint</Application>
  <PresentationFormat>On-screen Show (4:3)</PresentationFormat>
  <Paragraphs>130</Paragraphs>
  <Slides>21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Luke_PP_FI_basic_4_3</vt:lpstr>
      <vt:lpstr>Chart</vt:lpstr>
      <vt:lpstr>Hoitokalastusten vaikutus kalan kokoon ja kalaston rakenteeseen</vt:lpstr>
      <vt:lpstr>TANAKKA – taloudellisesti kannattavan hoitokalastusmallin pilotointi ja jalkauttaminen</vt:lpstr>
      <vt:lpstr>Särkikannat järvissä</vt:lpstr>
      <vt:lpstr>Hoitokalastus </vt:lpstr>
      <vt:lpstr>(Ekologisesti) Kestävä kalastus</vt:lpstr>
      <vt:lpstr>Jyväsjärven hoitokalastus 2004-2006 </vt:lpstr>
      <vt:lpstr>Vaikutus särkikantaan (kpl)</vt:lpstr>
      <vt:lpstr>Vaikutus särkikantaan (kpl)</vt:lpstr>
      <vt:lpstr>Vaikutus särkikantaan (kg)</vt:lpstr>
      <vt:lpstr>Vaikutus särkikantaan (kg)</vt:lpstr>
      <vt:lpstr>Ahvenkanta</vt:lpstr>
      <vt:lpstr>Särjen pituusjakaumat</vt:lpstr>
      <vt:lpstr>Mihin särkisaalis kelpaa?</vt:lpstr>
      <vt:lpstr>Toisaalta Pyhäjärvellä…</vt:lpstr>
      <vt:lpstr>Toisaalta Pyhäjärvellä…</vt:lpstr>
      <vt:lpstr>Jos ravinto rajoittaa, niin kasvun pitäisi parantua?</vt:lpstr>
      <vt:lpstr>Jos ravinto rajoittaa, niin kasvun pitäisi parantua?</vt:lpstr>
      <vt:lpstr>Ahvenpopulaation kuluttama eläinplankton</vt:lpstr>
      <vt:lpstr>Jos tarpeeksi tehokasta… Happikadon vaikutus Äimäjärvessä</vt:lpstr>
      <vt:lpstr>PowerPoint Presentation</vt:lpstr>
      <vt:lpstr>PowerPoint Presentation</vt:lpstr>
    </vt:vector>
  </TitlesOfParts>
  <Company>LUKE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Hoitokalastusten vaikutus kalan kokoon ja kalaston rakenteeseen</dc:title>
  <dc:creator>Keskinen Tapio</dc:creator>
  <cp:lastModifiedBy>Keskinen Tapio</cp:lastModifiedBy>
  <cp:revision>27</cp:revision>
  <dcterms:created xsi:type="dcterms:W3CDTF">2019-10-24T10:04:15Z</dcterms:created>
  <dcterms:modified xsi:type="dcterms:W3CDTF">2019-10-29T09:11:28Z</dcterms:modified>
</cp:coreProperties>
</file>