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4"/>
  </p:sldMasterIdLst>
  <p:notesMasterIdLst>
    <p:notesMasterId r:id="rId43"/>
  </p:notesMasterIdLst>
  <p:sldIdLst>
    <p:sldId id="304" r:id="rId5"/>
    <p:sldId id="290" r:id="rId6"/>
    <p:sldId id="294" r:id="rId7"/>
    <p:sldId id="292" r:id="rId8"/>
    <p:sldId id="299" r:id="rId9"/>
    <p:sldId id="307" r:id="rId10"/>
    <p:sldId id="309" r:id="rId11"/>
    <p:sldId id="310" r:id="rId12"/>
    <p:sldId id="311" r:id="rId13"/>
    <p:sldId id="312" r:id="rId14"/>
    <p:sldId id="337" r:id="rId15"/>
    <p:sldId id="314" r:id="rId16"/>
    <p:sldId id="313" r:id="rId17"/>
    <p:sldId id="315" r:id="rId18"/>
    <p:sldId id="317" r:id="rId19"/>
    <p:sldId id="316"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9" r:id="rId36"/>
    <p:sldId id="333" r:id="rId37"/>
    <p:sldId id="334" r:id="rId38"/>
    <p:sldId id="335" r:id="rId39"/>
    <p:sldId id="336" r:id="rId40"/>
    <p:sldId id="338" r:id="rId41"/>
    <p:sldId id="305" r:id="rId42"/>
  </p:sldIdLst>
  <p:sldSz cx="9144000" cy="6858000" type="screen4x3"/>
  <p:notesSz cx="6858000" cy="9144000"/>
  <p:defaultTextStyle>
    <a:defPPr>
      <a:defRPr lang="fi-FI"/>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keltaiset pohjat" id="{F60581CF-7CB4-7943-8CEE-1D06A5CC3753}">
          <p14:sldIdLst>
            <p14:sldId id="304"/>
            <p14:sldId id="290"/>
            <p14:sldId id="294"/>
            <p14:sldId id="292"/>
            <p14:sldId id="299"/>
            <p14:sldId id="307"/>
            <p14:sldId id="309"/>
            <p14:sldId id="310"/>
            <p14:sldId id="311"/>
            <p14:sldId id="312"/>
            <p14:sldId id="337"/>
            <p14:sldId id="314"/>
            <p14:sldId id="313"/>
            <p14:sldId id="315"/>
            <p14:sldId id="317"/>
            <p14:sldId id="316"/>
            <p14:sldId id="318"/>
            <p14:sldId id="319"/>
            <p14:sldId id="320"/>
            <p14:sldId id="321"/>
            <p14:sldId id="322"/>
            <p14:sldId id="323"/>
            <p14:sldId id="324"/>
            <p14:sldId id="325"/>
            <p14:sldId id="326"/>
            <p14:sldId id="327"/>
            <p14:sldId id="328"/>
            <p14:sldId id="329"/>
            <p14:sldId id="330"/>
            <p14:sldId id="331"/>
            <p14:sldId id="332"/>
            <p14:sldId id="339"/>
            <p14:sldId id="333"/>
            <p14:sldId id="334"/>
            <p14:sldId id="335"/>
            <p14:sldId id="336"/>
            <p14:sldId id="338"/>
            <p14:sldId id="30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B"/>
    <a:srgbClr val="0D699A"/>
    <a:srgbClr val="0D699B"/>
    <a:srgbClr val="2872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FE2CBF-DC2A-46F0-9C2B-7F420B27A590}" v="59" dt="2021-10-26T08:41:34.462"/>
    <p1510:client id="{BA2D3F85-95DA-46B8-93B1-8CF53529B1E1}" v="38" dt="2021-10-26T09:36:35.532"/>
    <p1510:client id="{E96AD511-3640-43E1-8769-63C013B7CF10}" v="5" dt="2021-12-10T07:48:04.77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Vaalea tyyli 3 - Korostu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Vaalea tyyli 2 - Korostu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94707"/>
  </p:normalViewPr>
  <p:slideViewPr>
    <p:cSldViewPr snapToGrid="0" snapToObjects="1" showGuides="1">
      <p:cViewPr>
        <p:scale>
          <a:sx n="125" d="100"/>
          <a:sy n="125" d="100"/>
        </p:scale>
        <p:origin x="437" y="797"/>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68" d="100"/>
          <a:sy n="168" d="100"/>
        </p:scale>
        <p:origin x="543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utila Susanna" userId="S::hsuvo01@xamk.fi::b04b0ed1-6938-486e-827e-1698ec04614c" providerId="AD" clId="Web-{1FFE2CBF-DC2A-46F0-9C2B-7F420B27A590}"/>
    <pc:docChg chg="modSld">
      <pc:chgData name="Voutila Susanna" userId="S::hsuvo01@xamk.fi::b04b0ed1-6938-486e-827e-1698ec04614c" providerId="AD" clId="Web-{1FFE2CBF-DC2A-46F0-9C2B-7F420B27A590}" dt="2021-10-26T08:41:34.462" v="58" actId="20577"/>
      <pc:docMkLst>
        <pc:docMk/>
      </pc:docMkLst>
      <pc:sldChg chg="modSp">
        <pc:chgData name="Voutila Susanna" userId="S::hsuvo01@xamk.fi::b04b0ed1-6938-486e-827e-1698ec04614c" providerId="AD" clId="Web-{1FFE2CBF-DC2A-46F0-9C2B-7F420B27A590}" dt="2021-10-26T08:41:34.462" v="58" actId="20577"/>
        <pc:sldMkLst>
          <pc:docMk/>
          <pc:sldMk cId="1659866027" sldId="316"/>
        </pc:sldMkLst>
        <pc:spChg chg="mod">
          <ac:chgData name="Voutila Susanna" userId="S::hsuvo01@xamk.fi::b04b0ed1-6938-486e-827e-1698ec04614c" providerId="AD" clId="Web-{1FFE2CBF-DC2A-46F0-9C2B-7F420B27A590}" dt="2021-10-26T08:41:34.462" v="58" actId="20577"/>
          <ac:spMkLst>
            <pc:docMk/>
            <pc:sldMk cId="1659866027" sldId="316"/>
            <ac:spMk id="3" creationId="{00000000-0000-0000-0000-000000000000}"/>
          </ac:spMkLst>
        </pc:spChg>
      </pc:sldChg>
    </pc:docChg>
  </pc:docChgLst>
  <pc:docChgLst>
    <pc:chgData name="Voutila Susanna" userId="b04b0ed1-6938-486e-827e-1698ec04614c" providerId="ADAL" clId="{BA2D3F85-95DA-46B8-93B1-8CF53529B1E1}"/>
    <pc:docChg chg="custSel addSld delSld modSld modSection">
      <pc:chgData name="Voutila Susanna" userId="b04b0ed1-6938-486e-827e-1698ec04614c" providerId="ADAL" clId="{BA2D3F85-95DA-46B8-93B1-8CF53529B1E1}" dt="2021-10-26T09:37:07.434" v="848" actId="1076"/>
      <pc:docMkLst>
        <pc:docMk/>
      </pc:docMkLst>
      <pc:sldChg chg="del">
        <pc:chgData name="Voutila Susanna" userId="b04b0ed1-6938-486e-827e-1698ec04614c" providerId="ADAL" clId="{BA2D3F85-95DA-46B8-93B1-8CF53529B1E1}" dt="2021-10-26T09:19:30.579" v="768" actId="47"/>
        <pc:sldMkLst>
          <pc:docMk/>
          <pc:sldMk cId="1965409056" sldId="298"/>
        </pc:sldMkLst>
      </pc:sldChg>
      <pc:sldChg chg="del">
        <pc:chgData name="Voutila Susanna" userId="b04b0ed1-6938-486e-827e-1698ec04614c" providerId="ADAL" clId="{BA2D3F85-95DA-46B8-93B1-8CF53529B1E1}" dt="2021-10-26T09:19:32.568" v="769" actId="47"/>
        <pc:sldMkLst>
          <pc:docMk/>
          <pc:sldMk cId="2480676705" sldId="300"/>
        </pc:sldMkLst>
      </pc:sldChg>
      <pc:sldChg chg="del">
        <pc:chgData name="Voutila Susanna" userId="b04b0ed1-6938-486e-827e-1698ec04614c" providerId="ADAL" clId="{BA2D3F85-95DA-46B8-93B1-8CF53529B1E1}" dt="2021-10-26T09:19:34.967" v="770" actId="47"/>
        <pc:sldMkLst>
          <pc:docMk/>
          <pc:sldMk cId="4268086839" sldId="301"/>
        </pc:sldMkLst>
      </pc:sldChg>
      <pc:sldChg chg="del">
        <pc:chgData name="Voutila Susanna" userId="b04b0ed1-6938-486e-827e-1698ec04614c" providerId="ADAL" clId="{BA2D3F85-95DA-46B8-93B1-8CF53529B1E1}" dt="2021-10-26T09:19:36.319" v="771" actId="47"/>
        <pc:sldMkLst>
          <pc:docMk/>
          <pc:sldMk cId="76328374" sldId="303"/>
        </pc:sldMkLst>
      </pc:sldChg>
      <pc:sldChg chg="addSp delSp modSp mod">
        <pc:chgData name="Voutila Susanna" userId="b04b0ed1-6938-486e-827e-1698ec04614c" providerId="ADAL" clId="{BA2D3F85-95DA-46B8-93B1-8CF53529B1E1}" dt="2021-10-26T09:21:48.903" v="773" actId="207"/>
        <pc:sldMkLst>
          <pc:docMk/>
          <pc:sldMk cId="761497369" sldId="315"/>
        </pc:sldMkLst>
        <pc:spChg chg="add del mod">
          <ac:chgData name="Voutila Susanna" userId="b04b0ed1-6938-486e-827e-1698ec04614c" providerId="ADAL" clId="{BA2D3F85-95DA-46B8-93B1-8CF53529B1E1}" dt="2021-10-26T08:45:30.296" v="211" actId="478"/>
          <ac:spMkLst>
            <pc:docMk/>
            <pc:sldMk cId="761497369" sldId="315"/>
            <ac:spMk id="6" creationId="{67990A3D-CC70-45A1-8BD4-B5EB87BD8C46}"/>
          </ac:spMkLst>
        </pc:spChg>
        <pc:graphicFrameChg chg="add mod modGraphic">
          <ac:chgData name="Voutila Susanna" userId="b04b0ed1-6938-486e-827e-1698ec04614c" providerId="ADAL" clId="{BA2D3F85-95DA-46B8-93B1-8CF53529B1E1}" dt="2021-10-26T09:21:48.903" v="773" actId="207"/>
          <ac:graphicFrameMkLst>
            <pc:docMk/>
            <pc:sldMk cId="761497369" sldId="315"/>
            <ac:graphicFrameMk id="3" creationId="{BFD7CB92-6470-4E1E-B869-FB17380B6A9F}"/>
          </ac:graphicFrameMkLst>
        </pc:graphicFrameChg>
        <pc:picChg chg="del mod">
          <ac:chgData name="Voutila Susanna" userId="b04b0ed1-6938-486e-827e-1698ec04614c" providerId="ADAL" clId="{BA2D3F85-95DA-46B8-93B1-8CF53529B1E1}" dt="2021-10-26T08:45:22.346" v="209" actId="478"/>
          <ac:picMkLst>
            <pc:docMk/>
            <pc:sldMk cId="761497369" sldId="315"/>
            <ac:picMk id="4" creationId="{00000000-0000-0000-0000-000000000000}"/>
          </ac:picMkLst>
        </pc:picChg>
      </pc:sldChg>
      <pc:sldChg chg="addSp delSp modSp mod">
        <pc:chgData name="Voutila Susanna" userId="b04b0ed1-6938-486e-827e-1698ec04614c" providerId="ADAL" clId="{BA2D3F85-95DA-46B8-93B1-8CF53529B1E1}" dt="2021-10-26T08:47:29.271" v="220" actId="1076"/>
        <pc:sldMkLst>
          <pc:docMk/>
          <pc:sldMk cId="2437103399" sldId="317"/>
        </pc:sldMkLst>
        <pc:spChg chg="add del mod">
          <ac:chgData name="Voutila Susanna" userId="b04b0ed1-6938-486e-827e-1698ec04614c" providerId="ADAL" clId="{BA2D3F85-95DA-46B8-93B1-8CF53529B1E1}" dt="2021-10-26T08:47:18.448" v="216" actId="931"/>
          <ac:spMkLst>
            <pc:docMk/>
            <pc:sldMk cId="2437103399" sldId="317"/>
            <ac:spMk id="4" creationId="{2CAAAAEF-7835-45D7-87A1-635BBA547097}"/>
          </ac:spMkLst>
        </pc:spChg>
        <pc:picChg chg="del">
          <ac:chgData name="Voutila Susanna" userId="b04b0ed1-6938-486e-827e-1698ec04614c" providerId="ADAL" clId="{BA2D3F85-95DA-46B8-93B1-8CF53529B1E1}" dt="2021-10-26T08:46:28.385" v="215" actId="478"/>
          <ac:picMkLst>
            <pc:docMk/>
            <pc:sldMk cId="2437103399" sldId="317"/>
            <ac:picMk id="5" creationId="{00000000-0000-0000-0000-000000000000}"/>
          </ac:picMkLst>
        </pc:picChg>
        <pc:picChg chg="add mod">
          <ac:chgData name="Voutila Susanna" userId="b04b0ed1-6938-486e-827e-1698ec04614c" providerId="ADAL" clId="{BA2D3F85-95DA-46B8-93B1-8CF53529B1E1}" dt="2021-10-26T08:47:29.271" v="220" actId="1076"/>
          <ac:picMkLst>
            <pc:docMk/>
            <pc:sldMk cId="2437103399" sldId="317"/>
            <ac:picMk id="7" creationId="{39982E15-F5D5-4B66-B98F-8BE05D1F2E1F}"/>
          </ac:picMkLst>
        </pc:picChg>
      </pc:sldChg>
      <pc:sldChg chg="addSp delSp modSp mod">
        <pc:chgData name="Voutila Susanna" userId="b04b0ed1-6938-486e-827e-1698ec04614c" providerId="ADAL" clId="{BA2D3F85-95DA-46B8-93B1-8CF53529B1E1}" dt="2021-10-26T09:29:20.559" v="831" actId="1076"/>
        <pc:sldMkLst>
          <pc:docMk/>
          <pc:sldMk cId="2662483061" sldId="319"/>
        </pc:sldMkLst>
        <pc:spChg chg="add del mod">
          <ac:chgData name="Voutila Susanna" userId="b04b0ed1-6938-486e-827e-1698ec04614c" providerId="ADAL" clId="{BA2D3F85-95DA-46B8-93B1-8CF53529B1E1}" dt="2021-10-26T08:51:30.364" v="327" actId="478"/>
          <ac:spMkLst>
            <pc:docMk/>
            <pc:sldMk cId="2662483061" sldId="319"/>
            <ac:spMk id="5" creationId="{D4A0F563-2D34-40DC-95D1-3D4EC60AED36}"/>
          </ac:spMkLst>
        </pc:spChg>
        <pc:graphicFrameChg chg="add mod modGraphic">
          <ac:chgData name="Voutila Susanna" userId="b04b0ed1-6938-486e-827e-1698ec04614c" providerId="ADAL" clId="{BA2D3F85-95DA-46B8-93B1-8CF53529B1E1}" dt="2021-10-26T09:29:20.559" v="831" actId="1076"/>
          <ac:graphicFrameMkLst>
            <pc:docMk/>
            <pc:sldMk cId="2662483061" sldId="319"/>
            <ac:graphicFrameMk id="2" creationId="{B23232D8-F80E-4AAD-B955-FE676EF3AED0}"/>
          </ac:graphicFrameMkLst>
        </pc:graphicFrameChg>
        <pc:picChg chg="del mod">
          <ac:chgData name="Voutila Susanna" userId="b04b0ed1-6938-486e-827e-1698ec04614c" providerId="ADAL" clId="{BA2D3F85-95DA-46B8-93B1-8CF53529B1E1}" dt="2021-10-26T08:51:27.523" v="326" actId="478"/>
          <ac:picMkLst>
            <pc:docMk/>
            <pc:sldMk cId="2662483061" sldId="319"/>
            <ac:picMk id="4" creationId="{00000000-0000-0000-0000-000000000000}"/>
          </ac:picMkLst>
        </pc:picChg>
      </pc:sldChg>
      <pc:sldChg chg="addSp delSp modSp mod">
        <pc:chgData name="Voutila Susanna" userId="b04b0ed1-6938-486e-827e-1698ec04614c" providerId="ADAL" clId="{BA2D3F85-95DA-46B8-93B1-8CF53529B1E1}" dt="2021-10-26T08:56:36.384" v="362" actId="1076"/>
        <pc:sldMkLst>
          <pc:docMk/>
          <pc:sldMk cId="3042003890" sldId="321"/>
        </pc:sldMkLst>
        <pc:spChg chg="mod">
          <ac:chgData name="Voutila Susanna" userId="b04b0ed1-6938-486e-827e-1698ec04614c" providerId="ADAL" clId="{BA2D3F85-95DA-46B8-93B1-8CF53529B1E1}" dt="2021-10-26T08:56:26.493" v="360" actId="1076"/>
          <ac:spMkLst>
            <pc:docMk/>
            <pc:sldMk cId="3042003890" sldId="321"/>
            <ac:spMk id="2" creationId="{00000000-0000-0000-0000-000000000000}"/>
          </ac:spMkLst>
        </pc:spChg>
        <pc:spChg chg="mod">
          <ac:chgData name="Voutila Susanna" userId="b04b0ed1-6938-486e-827e-1698ec04614c" providerId="ADAL" clId="{BA2D3F85-95DA-46B8-93B1-8CF53529B1E1}" dt="2021-10-26T08:56:30.287" v="361" actId="1076"/>
          <ac:spMkLst>
            <pc:docMk/>
            <pc:sldMk cId="3042003890" sldId="321"/>
            <ac:spMk id="3" creationId="{00000000-0000-0000-0000-000000000000}"/>
          </ac:spMkLst>
        </pc:spChg>
        <pc:picChg chg="del">
          <ac:chgData name="Voutila Susanna" userId="b04b0ed1-6938-486e-827e-1698ec04614c" providerId="ADAL" clId="{BA2D3F85-95DA-46B8-93B1-8CF53529B1E1}" dt="2021-10-26T08:53:37.764" v="348" actId="478"/>
          <ac:picMkLst>
            <pc:docMk/>
            <pc:sldMk cId="3042003890" sldId="321"/>
            <ac:picMk id="4" creationId="{00000000-0000-0000-0000-000000000000}"/>
          </ac:picMkLst>
        </pc:picChg>
        <pc:picChg chg="add mod">
          <ac:chgData name="Voutila Susanna" userId="b04b0ed1-6938-486e-827e-1698ec04614c" providerId="ADAL" clId="{BA2D3F85-95DA-46B8-93B1-8CF53529B1E1}" dt="2021-10-26T08:56:36.384" v="362" actId="1076"/>
          <ac:picMkLst>
            <pc:docMk/>
            <pc:sldMk cId="3042003890" sldId="321"/>
            <ac:picMk id="5" creationId="{0424165F-3E71-4A83-AF27-0FCE18925DC6}"/>
          </ac:picMkLst>
        </pc:picChg>
      </pc:sldChg>
      <pc:sldChg chg="modSp mod">
        <pc:chgData name="Voutila Susanna" userId="b04b0ed1-6938-486e-827e-1698ec04614c" providerId="ADAL" clId="{BA2D3F85-95DA-46B8-93B1-8CF53529B1E1}" dt="2021-10-26T08:57:02.933" v="390" actId="6549"/>
        <pc:sldMkLst>
          <pc:docMk/>
          <pc:sldMk cId="1670159087" sldId="322"/>
        </pc:sldMkLst>
        <pc:spChg chg="mod">
          <ac:chgData name="Voutila Susanna" userId="b04b0ed1-6938-486e-827e-1698ec04614c" providerId="ADAL" clId="{BA2D3F85-95DA-46B8-93B1-8CF53529B1E1}" dt="2021-10-26T08:57:02.933" v="390" actId="6549"/>
          <ac:spMkLst>
            <pc:docMk/>
            <pc:sldMk cId="1670159087" sldId="322"/>
            <ac:spMk id="3" creationId="{00000000-0000-0000-0000-000000000000}"/>
          </ac:spMkLst>
        </pc:spChg>
      </pc:sldChg>
      <pc:sldChg chg="modSp mod">
        <pc:chgData name="Voutila Susanna" userId="b04b0ed1-6938-486e-827e-1698ec04614c" providerId="ADAL" clId="{BA2D3F85-95DA-46B8-93B1-8CF53529B1E1}" dt="2021-10-26T08:59:32.932" v="454" actId="20577"/>
        <pc:sldMkLst>
          <pc:docMk/>
          <pc:sldMk cId="1578786885" sldId="325"/>
        </pc:sldMkLst>
        <pc:spChg chg="mod">
          <ac:chgData name="Voutila Susanna" userId="b04b0ed1-6938-486e-827e-1698ec04614c" providerId="ADAL" clId="{BA2D3F85-95DA-46B8-93B1-8CF53529B1E1}" dt="2021-10-26T08:59:32.932" v="454" actId="20577"/>
          <ac:spMkLst>
            <pc:docMk/>
            <pc:sldMk cId="1578786885" sldId="325"/>
            <ac:spMk id="3" creationId="{00000000-0000-0000-0000-000000000000}"/>
          </ac:spMkLst>
        </pc:spChg>
      </pc:sldChg>
      <pc:sldChg chg="addSp delSp modSp mod">
        <pc:chgData name="Voutila Susanna" userId="b04b0ed1-6938-486e-827e-1698ec04614c" providerId="ADAL" clId="{BA2D3F85-95DA-46B8-93B1-8CF53529B1E1}" dt="2021-10-26T09:36:50.401" v="846" actId="1076"/>
        <pc:sldMkLst>
          <pc:docMk/>
          <pc:sldMk cId="786896214" sldId="332"/>
        </pc:sldMkLst>
        <pc:spChg chg="mod">
          <ac:chgData name="Voutila Susanna" userId="b04b0ed1-6938-486e-827e-1698ec04614c" providerId="ADAL" clId="{BA2D3F85-95DA-46B8-93B1-8CF53529B1E1}" dt="2021-10-26T09:36:47.891" v="845" actId="1076"/>
          <ac:spMkLst>
            <pc:docMk/>
            <pc:sldMk cId="786896214" sldId="332"/>
            <ac:spMk id="2" creationId="{00000000-0000-0000-0000-000000000000}"/>
          </ac:spMkLst>
        </pc:spChg>
        <pc:spChg chg="add del mod">
          <ac:chgData name="Voutila Susanna" userId="b04b0ed1-6938-486e-827e-1698ec04614c" providerId="ADAL" clId="{BA2D3F85-95DA-46B8-93B1-8CF53529B1E1}" dt="2021-10-26T09:04:58.872" v="538" actId="478"/>
          <ac:spMkLst>
            <pc:docMk/>
            <pc:sldMk cId="786896214" sldId="332"/>
            <ac:spMk id="6" creationId="{4BBF1502-4085-4BC3-AFF2-00633CC1EF7C}"/>
          </ac:spMkLst>
        </pc:spChg>
        <pc:graphicFrameChg chg="add mod modGraphic">
          <ac:chgData name="Voutila Susanna" userId="b04b0ed1-6938-486e-827e-1698ec04614c" providerId="ADAL" clId="{BA2D3F85-95DA-46B8-93B1-8CF53529B1E1}" dt="2021-10-26T09:36:50.401" v="846" actId="1076"/>
          <ac:graphicFrameMkLst>
            <pc:docMk/>
            <pc:sldMk cId="786896214" sldId="332"/>
            <ac:graphicFrameMk id="3" creationId="{76888774-ED49-4187-9535-22E24B8CA0F0}"/>
          </ac:graphicFrameMkLst>
        </pc:graphicFrameChg>
        <pc:picChg chg="del mod">
          <ac:chgData name="Voutila Susanna" userId="b04b0ed1-6938-486e-827e-1698ec04614c" providerId="ADAL" clId="{BA2D3F85-95DA-46B8-93B1-8CF53529B1E1}" dt="2021-10-26T09:04:55.357" v="537" actId="478"/>
          <ac:picMkLst>
            <pc:docMk/>
            <pc:sldMk cId="786896214" sldId="332"/>
            <ac:picMk id="5" creationId="{00000000-0000-0000-0000-000000000000}"/>
          </ac:picMkLst>
        </pc:picChg>
      </pc:sldChg>
      <pc:sldChg chg="addSp delSp modSp mod">
        <pc:chgData name="Voutila Susanna" userId="b04b0ed1-6938-486e-827e-1698ec04614c" providerId="ADAL" clId="{BA2D3F85-95DA-46B8-93B1-8CF53529B1E1}" dt="2021-10-26T09:37:07.434" v="848" actId="1076"/>
        <pc:sldMkLst>
          <pc:docMk/>
          <pc:sldMk cId="565216762" sldId="333"/>
        </pc:sldMkLst>
        <pc:spChg chg="mod">
          <ac:chgData name="Voutila Susanna" userId="b04b0ed1-6938-486e-827e-1698ec04614c" providerId="ADAL" clId="{BA2D3F85-95DA-46B8-93B1-8CF53529B1E1}" dt="2021-10-26T09:37:04.757" v="847" actId="1076"/>
          <ac:spMkLst>
            <pc:docMk/>
            <pc:sldMk cId="565216762" sldId="333"/>
            <ac:spMk id="2" creationId="{00000000-0000-0000-0000-000000000000}"/>
          </ac:spMkLst>
        </pc:spChg>
        <pc:spChg chg="add del mod">
          <ac:chgData name="Voutila Susanna" userId="b04b0ed1-6938-486e-827e-1698ec04614c" providerId="ADAL" clId="{BA2D3F85-95DA-46B8-93B1-8CF53529B1E1}" dt="2021-10-26T09:13:27.500" v="665" actId="478"/>
          <ac:spMkLst>
            <pc:docMk/>
            <pc:sldMk cId="565216762" sldId="333"/>
            <ac:spMk id="5" creationId="{116B684A-4249-4294-9349-3F7413C11BD3}"/>
          </ac:spMkLst>
        </pc:spChg>
        <pc:graphicFrameChg chg="add mod modGraphic">
          <ac:chgData name="Voutila Susanna" userId="b04b0ed1-6938-486e-827e-1698ec04614c" providerId="ADAL" clId="{BA2D3F85-95DA-46B8-93B1-8CF53529B1E1}" dt="2021-10-26T09:37:07.434" v="848" actId="1076"/>
          <ac:graphicFrameMkLst>
            <pc:docMk/>
            <pc:sldMk cId="565216762" sldId="333"/>
            <ac:graphicFrameMk id="3" creationId="{5547197C-42A8-4329-8DCE-F0893DED8B3F}"/>
          </ac:graphicFrameMkLst>
        </pc:graphicFrameChg>
        <pc:picChg chg="del mod">
          <ac:chgData name="Voutila Susanna" userId="b04b0ed1-6938-486e-827e-1698ec04614c" providerId="ADAL" clId="{BA2D3F85-95DA-46B8-93B1-8CF53529B1E1}" dt="2021-10-26T09:13:22.452" v="664" actId="478"/>
          <ac:picMkLst>
            <pc:docMk/>
            <pc:sldMk cId="565216762" sldId="333"/>
            <ac:picMk id="6" creationId="{00000000-0000-0000-0000-000000000000}"/>
          </ac:picMkLst>
        </pc:picChg>
      </pc:sldChg>
      <pc:sldChg chg="addSp delSp modSp mod">
        <pc:chgData name="Voutila Susanna" userId="b04b0ed1-6938-486e-827e-1698ec04614c" providerId="ADAL" clId="{BA2D3F85-95DA-46B8-93B1-8CF53529B1E1}" dt="2021-10-26T09:18:54.580" v="767" actId="1076"/>
        <pc:sldMkLst>
          <pc:docMk/>
          <pc:sldMk cId="3486245722" sldId="334"/>
        </pc:sldMkLst>
        <pc:spChg chg="mod">
          <ac:chgData name="Voutila Susanna" userId="b04b0ed1-6938-486e-827e-1698ec04614c" providerId="ADAL" clId="{BA2D3F85-95DA-46B8-93B1-8CF53529B1E1}" dt="2021-10-26T09:16:28.146" v="680" actId="1076"/>
          <ac:spMkLst>
            <pc:docMk/>
            <pc:sldMk cId="3486245722" sldId="334"/>
            <ac:spMk id="2" creationId="{00000000-0000-0000-0000-000000000000}"/>
          </ac:spMkLst>
        </pc:spChg>
        <pc:spChg chg="add del mod">
          <ac:chgData name="Voutila Susanna" userId="b04b0ed1-6938-486e-827e-1698ec04614c" providerId="ADAL" clId="{BA2D3F85-95DA-46B8-93B1-8CF53529B1E1}" dt="2021-10-26T09:18:51.420" v="766" actId="478"/>
          <ac:spMkLst>
            <pc:docMk/>
            <pc:sldMk cId="3486245722" sldId="334"/>
            <ac:spMk id="6" creationId="{9938B1E3-5112-4C75-B76C-490DC87EF8B2}"/>
          </ac:spMkLst>
        </pc:spChg>
        <pc:graphicFrameChg chg="add mod modGraphic">
          <ac:chgData name="Voutila Susanna" userId="b04b0ed1-6938-486e-827e-1698ec04614c" providerId="ADAL" clId="{BA2D3F85-95DA-46B8-93B1-8CF53529B1E1}" dt="2021-10-26T09:18:54.580" v="767" actId="1076"/>
          <ac:graphicFrameMkLst>
            <pc:docMk/>
            <pc:sldMk cId="3486245722" sldId="334"/>
            <ac:graphicFrameMk id="5" creationId="{9A288841-5A0F-407C-A8F3-058CCE6ECCFA}"/>
          </ac:graphicFrameMkLst>
        </pc:graphicFrameChg>
        <pc:picChg chg="del mod">
          <ac:chgData name="Voutila Susanna" userId="b04b0ed1-6938-486e-827e-1698ec04614c" providerId="ADAL" clId="{BA2D3F85-95DA-46B8-93B1-8CF53529B1E1}" dt="2021-10-26T09:18:44.066" v="765" actId="478"/>
          <ac:picMkLst>
            <pc:docMk/>
            <pc:sldMk cId="3486245722" sldId="334"/>
            <ac:picMk id="4" creationId="{00000000-0000-0000-0000-000000000000}"/>
          </ac:picMkLst>
        </pc:picChg>
      </pc:sldChg>
      <pc:sldChg chg="modSp mod">
        <pc:chgData name="Voutila Susanna" userId="b04b0ed1-6938-486e-827e-1698ec04614c" providerId="ADAL" clId="{BA2D3F85-95DA-46B8-93B1-8CF53529B1E1}" dt="2021-10-26T09:25:43.428" v="829" actId="20577"/>
        <pc:sldMkLst>
          <pc:docMk/>
          <pc:sldMk cId="2119846974" sldId="336"/>
        </pc:sldMkLst>
        <pc:spChg chg="mod">
          <ac:chgData name="Voutila Susanna" userId="b04b0ed1-6938-486e-827e-1698ec04614c" providerId="ADAL" clId="{BA2D3F85-95DA-46B8-93B1-8CF53529B1E1}" dt="2021-10-26T09:25:43.428" v="829" actId="20577"/>
          <ac:spMkLst>
            <pc:docMk/>
            <pc:sldMk cId="2119846974" sldId="336"/>
            <ac:spMk id="3" creationId="{00000000-0000-0000-0000-000000000000}"/>
          </ac:spMkLst>
        </pc:spChg>
      </pc:sldChg>
      <pc:sldChg chg="addSp delSp modSp new del mod">
        <pc:chgData name="Voutila Susanna" userId="b04b0ed1-6938-486e-827e-1698ec04614c" providerId="ADAL" clId="{BA2D3F85-95DA-46B8-93B1-8CF53529B1E1}" dt="2021-10-26T08:56:41.783" v="363" actId="47"/>
        <pc:sldMkLst>
          <pc:docMk/>
          <pc:sldMk cId="474979168" sldId="339"/>
        </pc:sldMkLst>
        <pc:spChg chg="del">
          <ac:chgData name="Voutila Susanna" userId="b04b0ed1-6938-486e-827e-1698ec04614c" providerId="ADAL" clId="{BA2D3F85-95DA-46B8-93B1-8CF53529B1E1}" dt="2021-10-26T08:55:54.838" v="356" actId="931"/>
          <ac:spMkLst>
            <pc:docMk/>
            <pc:sldMk cId="474979168" sldId="339"/>
            <ac:spMk id="3" creationId="{FEFA738D-3826-4CDD-B8C7-4814AA2982C4}"/>
          </ac:spMkLst>
        </pc:spChg>
        <pc:spChg chg="add mod">
          <ac:chgData name="Voutila Susanna" userId="b04b0ed1-6938-486e-827e-1698ec04614c" providerId="ADAL" clId="{BA2D3F85-95DA-46B8-93B1-8CF53529B1E1}" dt="2021-10-26T08:56:14.888" v="357" actId="21"/>
          <ac:spMkLst>
            <pc:docMk/>
            <pc:sldMk cId="474979168" sldId="339"/>
            <ac:spMk id="7" creationId="{8D718622-90DA-49FA-99C6-FBBC5FCC9095}"/>
          </ac:spMkLst>
        </pc:spChg>
        <pc:picChg chg="add del mod">
          <ac:chgData name="Voutila Susanna" userId="b04b0ed1-6938-486e-827e-1698ec04614c" providerId="ADAL" clId="{BA2D3F85-95DA-46B8-93B1-8CF53529B1E1}" dt="2021-10-26T08:56:14.888" v="357" actId="21"/>
          <ac:picMkLst>
            <pc:docMk/>
            <pc:sldMk cId="474979168" sldId="339"/>
            <ac:picMk id="5" creationId="{54DA6AEC-2277-48C1-9371-09D87CDB85D9}"/>
          </ac:picMkLst>
        </pc:picChg>
      </pc:sldChg>
      <pc:sldChg chg="modSp add mod">
        <pc:chgData name="Voutila Susanna" userId="b04b0ed1-6938-486e-827e-1698ec04614c" providerId="ADAL" clId="{BA2D3F85-95DA-46B8-93B1-8CF53529B1E1}" dt="2021-10-26T09:36:35.532" v="844"/>
        <pc:sldMkLst>
          <pc:docMk/>
          <pc:sldMk cId="2720141041" sldId="339"/>
        </pc:sldMkLst>
        <pc:spChg chg="mod">
          <ac:chgData name="Voutila Susanna" userId="b04b0ed1-6938-486e-827e-1698ec04614c" providerId="ADAL" clId="{BA2D3F85-95DA-46B8-93B1-8CF53529B1E1}" dt="2021-10-26T09:35:01.081" v="836" actId="1076"/>
          <ac:spMkLst>
            <pc:docMk/>
            <pc:sldMk cId="2720141041" sldId="339"/>
            <ac:spMk id="2" creationId="{00000000-0000-0000-0000-000000000000}"/>
          </ac:spMkLst>
        </pc:spChg>
        <pc:graphicFrameChg chg="mod modGraphic">
          <ac:chgData name="Voutila Susanna" userId="b04b0ed1-6938-486e-827e-1698ec04614c" providerId="ADAL" clId="{BA2D3F85-95DA-46B8-93B1-8CF53529B1E1}" dt="2021-10-26T09:36:35.532" v="844"/>
          <ac:graphicFrameMkLst>
            <pc:docMk/>
            <pc:sldMk cId="2720141041" sldId="339"/>
            <ac:graphicFrameMk id="3" creationId="{76888774-ED49-4187-9535-22E24B8CA0F0}"/>
          </ac:graphicFrameMkLst>
        </pc:graphicFrameChg>
      </pc:sldChg>
    </pc:docChg>
  </pc:docChgLst>
  <pc:docChgLst>
    <pc:chgData name="Voutila Susanna" userId="S::hsuvo01@xamk.fi::b04b0ed1-6938-486e-827e-1698ec04614c" providerId="AD" clId="Web-{E96AD511-3640-43E1-8769-63C013B7CF10}"/>
    <pc:docChg chg="modSld">
      <pc:chgData name="Voutila Susanna" userId="S::hsuvo01@xamk.fi::b04b0ed1-6938-486e-827e-1698ec04614c" providerId="AD" clId="Web-{E96AD511-3640-43E1-8769-63C013B7CF10}" dt="2021-12-10T07:48:04.774" v="4" actId="14100"/>
      <pc:docMkLst>
        <pc:docMk/>
      </pc:docMkLst>
      <pc:sldChg chg="addSp delSp modSp">
        <pc:chgData name="Voutila Susanna" userId="S::hsuvo01@xamk.fi::b04b0ed1-6938-486e-827e-1698ec04614c" providerId="AD" clId="Web-{E96AD511-3640-43E1-8769-63C013B7CF10}" dt="2021-12-10T07:48:04.774" v="4" actId="14100"/>
        <pc:sldMkLst>
          <pc:docMk/>
          <pc:sldMk cId="3042003890" sldId="321"/>
        </pc:sldMkLst>
        <pc:picChg chg="add mod">
          <ac:chgData name="Voutila Susanna" userId="S::hsuvo01@xamk.fi::b04b0ed1-6938-486e-827e-1698ec04614c" providerId="AD" clId="Web-{E96AD511-3640-43E1-8769-63C013B7CF10}" dt="2021-12-10T07:48:04.774" v="4" actId="14100"/>
          <ac:picMkLst>
            <pc:docMk/>
            <pc:sldMk cId="3042003890" sldId="321"/>
            <ac:picMk id="4" creationId="{7FE5EAEA-53EE-4DA8-A4B1-A66E8487D30E}"/>
          </ac:picMkLst>
        </pc:picChg>
        <pc:picChg chg="del">
          <ac:chgData name="Voutila Susanna" userId="S::hsuvo01@xamk.fi::b04b0ed1-6938-486e-827e-1698ec04614c" providerId="AD" clId="Web-{E96AD511-3640-43E1-8769-63C013B7CF10}" dt="2021-12-10T07:47:29.039" v="0"/>
          <ac:picMkLst>
            <pc:docMk/>
            <pc:sldMk cId="3042003890" sldId="321"/>
            <ac:picMk id="5" creationId="{0424165F-3E71-4A83-AF27-0FCE18925DC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B36B64C-AA5A-4F4E-ABF7-F506563FE2C8}" type="datetimeFigureOut">
              <a:rPr lang="fi-FI"/>
              <a:pPr>
                <a:defRPr/>
              </a:pPr>
              <a:t>9.12.2021</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0ECE59F-0C4C-1C45-A0B2-FB4E43DC4A9A}" type="slidenum">
              <a:rPr lang="fi-FI"/>
              <a:pPr>
                <a:defRPr/>
              </a:pPr>
              <a:t>‹#›</a:t>
            </a:fld>
            <a:endParaRPr lang="fi-FI"/>
          </a:p>
        </p:txBody>
      </p:sp>
    </p:spTree>
    <p:extLst>
      <p:ext uri="{BB962C8B-B14F-4D97-AF65-F5344CB8AC3E}">
        <p14:creationId xmlns:p14="http://schemas.microsoft.com/office/powerpoint/2010/main" val="25594027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A. Aloitusdia keltainen pohja">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711201" y="2034232"/>
            <a:ext cx="7721600" cy="1470025"/>
          </a:xfrm>
        </p:spPr>
        <p:txBody>
          <a:bodyPr/>
          <a:lstStyle>
            <a:lvl1pPr algn="ctr">
              <a:defRPr>
                <a:solidFill>
                  <a:schemeClr val="tx1"/>
                </a:solidFill>
              </a:defRPr>
            </a:lvl1pPr>
          </a:lstStyle>
          <a:p>
            <a:r>
              <a:rPr lang="fi-FI" dirty="0"/>
              <a:t>Muokkaa perustyylejä naps.</a:t>
            </a:r>
          </a:p>
        </p:txBody>
      </p:sp>
      <p:sp>
        <p:nvSpPr>
          <p:cNvPr id="3" name="Alaotsikko 2"/>
          <p:cNvSpPr>
            <a:spLocks noGrp="1"/>
          </p:cNvSpPr>
          <p:nvPr>
            <p:ph type="subTitle" idx="1"/>
          </p:nvPr>
        </p:nvSpPr>
        <p:spPr>
          <a:xfrm>
            <a:off x="711202" y="3637520"/>
            <a:ext cx="7721599" cy="1752600"/>
          </a:xfrm>
        </p:spPr>
        <p:txBody>
          <a:bodyPr/>
          <a:lstStyle>
            <a:lvl1pPr marL="0" indent="0" algn="ctr">
              <a:buNone/>
              <a:defRPr>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Muokkaa alaotsikon perustyyliä naps.</a:t>
            </a:r>
          </a:p>
        </p:txBody>
      </p:sp>
      <p:pic>
        <p:nvPicPr>
          <p:cNvPr id="8" name="Kuva 7">
            <a:extLst>
              <a:ext uri="{FF2B5EF4-FFF2-40B4-BE49-F238E27FC236}">
                <a16:creationId xmlns:a16="http://schemas.microsoft.com/office/drawing/2014/main" id="{F20DBB97-E43E-7444-A905-4D7C2CEC27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4474" y="6089351"/>
            <a:ext cx="2889704" cy="438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Kuva 9">
            <a:extLst>
              <a:ext uri="{FF2B5EF4-FFF2-40B4-BE49-F238E27FC236}">
                <a16:creationId xmlns:a16="http://schemas.microsoft.com/office/drawing/2014/main" id="{57A1F4D5-28C8-0043-8DF7-B9112F313786}"/>
              </a:ext>
            </a:extLst>
          </p:cNvPr>
          <p:cNvPicPr>
            <a:picLocks noChangeAspect="1"/>
          </p:cNvPicPr>
          <p:nvPr userDrawn="1"/>
        </p:nvPicPr>
        <p:blipFill>
          <a:blip r:embed="rId3"/>
          <a:stretch>
            <a:fillRect/>
          </a:stretch>
        </p:blipFill>
        <p:spPr>
          <a:xfrm>
            <a:off x="7815943" y="6118225"/>
            <a:ext cx="1088273" cy="427729"/>
          </a:xfrm>
          <a:prstGeom prst="rect">
            <a:avLst/>
          </a:prstGeom>
        </p:spPr>
      </p:pic>
    </p:spTree>
    <p:extLst>
      <p:ext uri="{BB962C8B-B14F-4D97-AF65-F5344CB8AC3E}">
        <p14:creationId xmlns:p14="http://schemas.microsoft.com/office/powerpoint/2010/main" val="118981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J. Brändikuva otsikko 2rivi">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E634479C-1230-C045-AC10-61018D6C993C}"/>
              </a:ext>
            </a:extLst>
          </p:cNvPr>
          <p:cNvPicPr>
            <a:picLocks noChangeAspect="1"/>
          </p:cNvPicPr>
          <p:nvPr userDrawn="1"/>
        </p:nvPicPr>
        <p:blipFill>
          <a:blip r:embed="rId3"/>
          <a:srcRect/>
          <a:stretch/>
        </p:blipFill>
        <p:spPr>
          <a:xfrm>
            <a:off x="461764" y="2109853"/>
            <a:ext cx="3449835" cy="1034640"/>
          </a:xfrm>
          <a:prstGeom prst="rect">
            <a:avLst/>
          </a:prstGeom>
        </p:spPr>
      </p:pic>
      <p:pic>
        <p:nvPicPr>
          <p:cNvPr id="6" name="Kuva 5">
            <a:extLst>
              <a:ext uri="{FF2B5EF4-FFF2-40B4-BE49-F238E27FC236}">
                <a16:creationId xmlns:a16="http://schemas.microsoft.com/office/drawing/2014/main" id="{5C5078C1-DB57-854E-A1F0-E2670C538170}"/>
              </a:ext>
            </a:extLst>
          </p:cNvPr>
          <p:cNvPicPr>
            <a:picLocks noChangeAspect="1"/>
          </p:cNvPicPr>
          <p:nvPr userDrawn="1"/>
        </p:nvPicPr>
        <p:blipFill>
          <a:blip r:embed="rId4"/>
          <a:stretch>
            <a:fillRect/>
          </a:stretch>
        </p:blipFill>
        <p:spPr>
          <a:xfrm>
            <a:off x="7815942" y="6120029"/>
            <a:ext cx="1083581" cy="425885"/>
          </a:xfrm>
          <a:prstGeom prst="rect">
            <a:avLst/>
          </a:prstGeom>
        </p:spPr>
      </p:pic>
    </p:spTree>
    <p:extLst>
      <p:ext uri="{BB962C8B-B14F-4D97-AF65-F5344CB8AC3E}">
        <p14:creationId xmlns:p14="http://schemas.microsoft.com/office/powerpoint/2010/main" val="202901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J. Brändikuva nelirivisellä otsikolla">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24F1312-3BE3-C449-AE1F-1FCCC13AD688}"/>
              </a:ext>
            </a:extLst>
          </p:cNvPr>
          <p:cNvPicPr>
            <a:picLocks noChangeAspect="1"/>
          </p:cNvPicPr>
          <p:nvPr userDrawn="1"/>
        </p:nvPicPr>
        <p:blipFill>
          <a:blip r:embed="rId3"/>
          <a:srcRect/>
          <a:stretch/>
        </p:blipFill>
        <p:spPr>
          <a:xfrm>
            <a:off x="973173" y="1489083"/>
            <a:ext cx="2573007" cy="2241089"/>
          </a:xfrm>
          <a:prstGeom prst="rect">
            <a:avLst/>
          </a:prstGeom>
        </p:spPr>
      </p:pic>
      <p:pic>
        <p:nvPicPr>
          <p:cNvPr id="5" name="Kuva 4">
            <a:extLst>
              <a:ext uri="{FF2B5EF4-FFF2-40B4-BE49-F238E27FC236}">
                <a16:creationId xmlns:a16="http://schemas.microsoft.com/office/drawing/2014/main" id="{21328C04-B983-F140-B691-0D8DF1506E44}"/>
              </a:ext>
            </a:extLst>
          </p:cNvPr>
          <p:cNvPicPr>
            <a:picLocks noChangeAspect="1"/>
          </p:cNvPicPr>
          <p:nvPr userDrawn="1"/>
        </p:nvPicPr>
        <p:blipFill>
          <a:blip r:embed="rId4"/>
          <a:stretch>
            <a:fillRect/>
          </a:stretch>
        </p:blipFill>
        <p:spPr>
          <a:xfrm>
            <a:off x="7815942" y="6120029"/>
            <a:ext cx="1083581" cy="425885"/>
          </a:xfrm>
          <a:prstGeom prst="rect">
            <a:avLst/>
          </a:prstGeom>
        </p:spPr>
      </p:pic>
    </p:spTree>
    <p:extLst>
      <p:ext uri="{BB962C8B-B14F-4D97-AF65-F5344CB8AC3E}">
        <p14:creationId xmlns:p14="http://schemas.microsoft.com/office/powerpoint/2010/main" val="19871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 Lopetusdia">
    <p:bg>
      <p:bgPr>
        <a:solidFill>
          <a:schemeClr val="tx2"/>
        </a:solidFill>
        <a:effectLst/>
      </p:bgPr>
    </p:bg>
    <p:spTree>
      <p:nvGrpSpPr>
        <p:cNvPr id="1" name=""/>
        <p:cNvGrpSpPr/>
        <p:nvPr/>
      </p:nvGrpSpPr>
      <p:grpSpPr>
        <a:xfrm>
          <a:off x="0" y="0"/>
          <a:ext cx="0" cy="0"/>
          <a:chOff x="0" y="0"/>
          <a:chExt cx="0" cy="0"/>
        </a:xfrm>
      </p:grpSpPr>
      <p:sp>
        <p:nvSpPr>
          <p:cNvPr id="2" name="Suorakulmio 1"/>
          <p:cNvSpPr/>
          <p:nvPr/>
        </p:nvSpPr>
        <p:spPr>
          <a:xfrm>
            <a:off x="58738" y="57151"/>
            <a:ext cx="9020175" cy="6743698"/>
          </a:xfrm>
          <a:prstGeom prst="rect">
            <a:avLst/>
          </a:prstGeom>
          <a:noFill/>
          <a:ln w="127000" cap="sq"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8" name="Kuva 8">
            <a:extLst>
              <a:ext uri="{FF2B5EF4-FFF2-40B4-BE49-F238E27FC236}">
                <a16:creationId xmlns:a16="http://schemas.microsoft.com/office/drawing/2014/main" id="{D568B448-B9AC-B243-8112-123031614F3F}"/>
              </a:ext>
            </a:extLst>
          </p:cNvPr>
          <p:cNvPicPr>
            <a:picLocks noChangeAspect="1"/>
          </p:cNvPicPr>
          <p:nvPr userDrawn="1"/>
        </p:nvPicPr>
        <p:blipFill>
          <a:blip r:embed="rId2">
            <a:duotone>
              <a:prstClr val="black"/>
              <a:schemeClr val="accent4">
                <a:tint val="45000"/>
                <a:satMod val="400000"/>
              </a:schemeClr>
            </a:duotone>
            <a:lum bright="-100000" contrast="-100000"/>
            <a:extLst>
              <a:ext uri="{28A0092B-C50C-407E-A947-70E740481C1C}">
                <a14:useLocalDpi xmlns:a14="http://schemas.microsoft.com/office/drawing/2010/main" val="0"/>
              </a:ext>
            </a:extLst>
          </a:blip>
          <a:srcRect/>
          <a:stretch>
            <a:fillRect/>
          </a:stretch>
        </p:blipFill>
        <p:spPr bwMode="auto">
          <a:xfrm>
            <a:off x="1865370" y="2550017"/>
            <a:ext cx="5493994" cy="1852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Kuva 4">
            <a:extLst>
              <a:ext uri="{FF2B5EF4-FFF2-40B4-BE49-F238E27FC236}">
                <a16:creationId xmlns:a16="http://schemas.microsoft.com/office/drawing/2014/main" id="{8AD018F2-284B-6A47-BDB1-B02B422DB8BF}"/>
              </a:ext>
            </a:extLst>
          </p:cNvPr>
          <p:cNvPicPr>
            <a:picLocks noChangeAspect="1"/>
          </p:cNvPicPr>
          <p:nvPr userDrawn="1"/>
        </p:nvPicPr>
        <p:blipFill>
          <a:blip r:embed="rId3">
            <a:duotone>
              <a:prstClr val="black"/>
              <a:schemeClr val="accent4">
                <a:tint val="45000"/>
                <a:satMod val="400000"/>
              </a:schemeClr>
            </a:duotone>
            <a:lum bright="-100000" contrast="-100000"/>
            <a:extLst>
              <a:ext uri="{28A0092B-C50C-407E-A947-70E740481C1C}">
                <a14:useLocalDpi xmlns:a14="http://schemas.microsoft.com/office/drawing/2010/main" val="0"/>
              </a:ext>
            </a:extLst>
          </a:blip>
          <a:srcRect l="50000"/>
          <a:stretch>
            <a:fillRect/>
          </a:stretch>
        </p:blipFill>
        <p:spPr bwMode="auto">
          <a:xfrm>
            <a:off x="113142" y="3276600"/>
            <a:ext cx="152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Kuva 5">
            <a:extLst>
              <a:ext uri="{FF2B5EF4-FFF2-40B4-BE49-F238E27FC236}">
                <a16:creationId xmlns:a16="http://schemas.microsoft.com/office/drawing/2014/main" id="{8399E000-06FC-434A-8177-556695ACDDC4}"/>
              </a:ext>
            </a:extLst>
          </p:cNvPr>
          <p:cNvPicPr>
            <a:picLocks noChangeAspect="1"/>
          </p:cNvPicPr>
          <p:nvPr userDrawn="1"/>
        </p:nvPicPr>
        <p:blipFill>
          <a:blip r:embed="rId3">
            <a:duotone>
              <a:prstClr val="black"/>
              <a:schemeClr val="accent4">
                <a:tint val="45000"/>
                <a:satMod val="400000"/>
              </a:schemeClr>
            </a:duotone>
            <a:lum bright="-100000" contrast="-100000"/>
            <a:extLst>
              <a:ext uri="{28A0092B-C50C-407E-A947-70E740481C1C}">
                <a14:useLocalDpi xmlns:a14="http://schemas.microsoft.com/office/drawing/2010/main" val="0"/>
              </a:ext>
            </a:extLst>
          </a:blip>
          <a:srcRect r="50000"/>
          <a:stretch>
            <a:fillRect/>
          </a:stretch>
        </p:blipFill>
        <p:spPr bwMode="auto">
          <a:xfrm>
            <a:off x="8872109" y="3276600"/>
            <a:ext cx="152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Kuva 6">
            <a:extLst>
              <a:ext uri="{FF2B5EF4-FFF2-40B4-BE49-F238E27FC236}">
                <a16:creationId xmlns:a16="http://schemas.microsoft.com/office/drawing/2014/main" id="{7900EA1F-143E-2943-8395-CFFE531C7FF1}"/>
              </a:ext>
            </a:extLst>
          </p:cNvPr>
          <p:cNvPicPr>
            <a:picLocks noChangeAspect="1"/>
          </p:cNvPicPr>
          <p:nvPr userDrawn="1"/>
        </p:nvPicPr>
        <p:blipFill>
          <a:blip r:embed="rId3">
            <a:duotone>
              <a:prstClr val="black"/>
              <a:schemeClr val="accent4">
                <a:tint val="45000"/>
                <a:satMod val="400000"/>
              </a:schemeClr>
            </a:duotone>
            <a:lum bright="-100000" contrast="-100000"/>
            <a:extLst>
              <a:ext uri="{28A0092B-C50C-407E-A947-70E740481C1C}">
                <a14:useLocalDpi xmlns:a14="http://schemas.microsoft.com/office/drawing/2010/main" val="0"/>
              </a:ext>
            </a:extLst>
          </a:blip>
          <a:srcRect t="50000"/>
          <a:stretch>
            <a:fillRect/>
          </a:stretch>
        </p:blipFill>
        <p:spPr bwMode="auto">
          <a:xfrm>
            <a:off x="4413250" y="107724"/>
            <a:ext cx="3048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Kuva 7">
            <a:extLst>
              <a:ext uri="{FF2B5EF4-FFF2-40B4-BE49-F238E27FC236}">
                <a16:creationId xmlns:a16="http://schemas.microsoft.com/office/drawing/2014/main" id="{C2C6F8C6-D338-6E41-8F39-0C05BB7E67BE}"/>
              </a:ext>
            </a:extLst>
          </p:cNvPr>
          <p:cNvPicPr>
            <a:picLocks noChangeAspect="1"/>
          </p:cNvPicPr>
          <p:nvPr userDrawn="1"/>
        </p:nvPicPr>
        <p:blipFill>
          <a:blip r:embed="rId3">
            <a:duotone>
              <a:prstClr val="black"/>
              <a:schemeClr val="accent4">
                <a:tint val="45000"/>
                <a:satMod val="400000"/>
              </a:schemeClr>
            </a:duotone>
            <a:lum bright="-100000" contrast="-100000"/>
            <a:extLst>
              <a:ext uri="{28A0092B-C50C-407E-A947-70E740481C1C}">
                <a14:useLocalDpi xmlns:a14="http://schemas.microsoft.com/office/drawing/2010/main" val="0"/>
              </a:ext>
            </a:extLst>
          </a:blip>
          <a:srcRect b="43706"/>
          <a:stretch>
            <a:fillRect/>
          </a:stretch>
        </p:blipFill>
        <p:spPr bwMode="auto">
          <a:xfrm>
            <a:off x="4416425" y="6581774"/>
            <a:ext cx="304800"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96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B. Sisältödia valkoisella taustalla kelta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6DB19249-CFCB-D148-9713-F76459DFECDA}"/>
              </a:ext>
            </a:extLst>
          </p:cNvPr>
          <p:cNvSpPr>
            <a:spLocks noGrp="1"/>
          </p:cNvSpPr>
          <p:nvPr>
            <p:ph type="title"/>
          </p:nvPr>
        </p:nvSpPr>
        <p:spPr>
          <a:xfrm>
            <a:off x="711200" y="609509"/>
            <a:ext cx="7721590" cy="1143000"/>
          </a:xfrm>
        </p:spPr>
        <p:txBody>
          <a:bodyPr/>
          <a:lstStyle>
            <a:lvl1pPr>
              <a:defRPr>
                <a:solidFill>
                  <a:schemeClr val="tx2"/>
                </a:solidFill>
              </a:defRPr>
            </a:lvl1pPr>
          </a:lstStyle>
          <a:p>
            <a:r>
              <a:rPr lang="fi-FI" dirty="0"/>
              <a:t>Muokkaa perustyylejä naps.</a:t>
            </a:r>
          </a:p>
        </p:txBody>
      </p:sp>
      <p:sp>
        <p:nvSpPr>
          <p:cNvPr id="7" name="Sisällön paikkamerkki 2">
            <a:extLst>
              <a:ext uri="{FF2B5EF4-FFF2-40B4-BE49-F238E27FC236}">
                <a16:creationId xmlns:a16="http://schemas.microsoft.com/office/drawing/2014/main" id="{BD695A6B-5C72-534B-89B3-E1F3A38B1BFC}"/>
              </a:ext>
            </a:extLst>
          </p:cNvPr>
          <p:cNvSpPr>
            <a:spLocks noGrp="1"/>
          </p:cNvSpPr>
          <p:nvPr>
            <p:ph idx="1"/>
          </p:nvPr>
        </p:nvSpPr>
        <p:spPr>
          <a:xfrm>
            <a:off x="711200" y="2050120"/>
            <a:ext cx="7721590" cy="3737672"/>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Kuva 8">
            <a:extLst>
              <a:ext uri="{FF2B5EF4-FFF2-40B4-BE49-F238E27FC236}">
                <a16:creationId xmlns:a16="http://schemas.microsoft.com/office/drawing/2014/main" id="{AFB19DFB-D7F8-B14F-9CA6-A8A81169A31B}"/>
              </a:ext>
            </a:extLst>
          </p:cNvPr>
          <p:cNvPicPr>
            <a:picLocks noChangeAspect="1"/>
          </p:cNvPicPr>
          <p:nvPr userDrawn="1"/>
        </p:nvPicPr>
        <p:blipFill>
          <a:blip r:embed="rId2"/>
          <a:stretch>
            <a:fillRect/>
          </a:stretch>
        </p:blipFill>
        <p:spPr>
          <a:xfrm>
            <a:off x="7815943" y="6118224"/>
            <a:ext cx="1107408" cy="427729"/>
          </a:xfrm>
          <a:prstGeom prst="rect">
            <a:avLst/>
          </a:prstGeom>
        </p:spPr>
      </p:pic>
    </p:spTree>
    <p:extLst>
      <p:ext uri="{BB962C8B-B14F-4D97-AF65-F5344CB8AC3E}">
        <p14:creationId xmlns:p14="http://schemas.microsoft.com/office/powerpoint/2010/main" val="131880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 Sisältödia keltaisella taustalla">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711201" y="631045"/>
            <a:ext cx="7721601" cy="1143000"/>
          </a:xfrm>
        </p:spPr>
        <p:txBody>
          <a:bodyPr/>
          <a:lstStyle>
            <a:lvl1pPr>
              <a:defRPr>
                <a:solidFill>
                  <a:schemeClr val="tx1"/>
                </a:solidFill>
              </a:defRPr>
            </a:lvl1pPr>
          </a:lstStyle>
          <a:p>
            <a:r>
              <a:rPr lang="fi-FI" dirty="0"/>
              <a:t>Muokkaa perustyylejä naps.</a:t>
            </a:r>
          </a:p>
        </p:txBody>
      </p:sp>
      <p:sp>
        <p:nvSpPr>
          <p:cNvPr id="3" name="Sisällön paikkamerkki 2"/>
          <p:cNvSpPr>
            <a:spLocks noGrp="1"/>
          </p:cNvSpPr>
          <p:nvPr>
            <p:ph idx="1"/>
          </p:nvPr>
        </p:nvSpPr>
        <p:spPr>
          <a:xfrm>
            <a:off x="711201" y="2205434"/>
            <a:ext cx="7721601" cy="3494521"/>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5" name="Kuva 4">
            <a:extLst>
              <a:ext uri="{FF2B5EF4-FFF2-40B4-BE49-F238E27FC236}">
                <a16:creationId xmlns:a16="http://schemas.microsoft.com/office/drawing/2014/main" id="{9AC540E0-CE6A-E741-B3CF-AAA663E41131}"/>
              </a:ext>
            </a:extLst>
          </p:cNvPr>
          <p:cNvPicPr>
            <a:picLocks noChangeAspect="1"/>
          </p:cNvPicPr>
          <p:nvPr userDrawn="1"/>
        </p:nvPicPr>
        <p:blipFill>
          <a:blip r:embed="rId2"/>
          <a:stretch>
            <a:fillRect/>
          </a:stretch>
        </p:blipFill>
        <p:spPr>
          <a:xfrm>
            <a:off x="7815943" y="6118225"/>
            <a:ext cx="1088273" cy="427729"/>
          </a:xfrm>
          <a:prstGeom prst="rect">
            <a:avLst/>
          </a:prstGeom>
        </p:spPr>
      </p:pic>
    </p:spTree>
    <p:extLst>
      <p:ext uri="{BB962C8B-B14F-4D97-AF65-F5344CB8AC3E}">
        <p14:creationId xmlns:p14="http://schemas.microsoft.com/office/powerpoint/2010/main" val="1654725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D. Sisältödia kaksi palstaa keltaotsikko">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57200" y="1995760"/>
            <a:ext cx="4038600" cy="3730080"/>
          </a:xfrm>
        </p:spPr>
        <p:txBody>
          <a:bodyPr>
            <a:normAutofit/>
          </a:bodyPr>
          <a:lstStyle>
            <a:lvl1pPr>
              <a:buClr>
                <a:schemeClr val="tx2"/>
              </a:buClr>
              <a:defRPr sz="2000"/>
            </a:lvl1pPr>
            <a:lvl2pPr>
              <a:buClr>
                <a:schemeClr val="tx2"/>
              </a:buClr>
              <a:defRPr sz="2000"/>
            </a:lvl2pPr>
            <a:lvl3pPr>
              <a:buClr>
                <a:schemeClr val="tx2"/>
              </a:buClr>
              <a:defRPr sz="2000"/>
            </a:lvl3pPr>
            <a:lvl4pPr>
              <a:buClr>
                <a:schemeClr val="tx2"/>
              </a:buClr>
              <a:defRPr sz="2000"/>
            </a:lvl4pPr>
            <a:lvl5pPr>
              <a:buClr>
                <a:schemeClr val="tx2"/>
              </a:buClr>
              <a:defRPr sz="2000"/>
            </a:lvl5pPr>
            <a:lvl6pPr>
              <a:defRPr sz="2400"/>
            </a:lvl6pPr>
            <a:lvl7pPr>
              <a:defRPr sz="2400"/>
            </a:lvl7pPr>
            <a:lvl8pPr>
              <a:defRPr sz="2400"/>
            </a:lvl8pPr>
            <a:lvl9pPr>
              <a:defRPr sz="24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4648200" y="1995760"/>
            <a:ext cx="4038600" cy="3730080"/>
          </a:xfrm>
        </p:spPr>
        <p:txBody>
          <a:bodyPr>
            <a:normAutofit/>
          </a:bodyPr>
          <a:lstStyle>
            <a:lvl1pPr>
              <a:buClr>
                <a:schemeClr val="tx2"/>
              </a:buClr>
              <a:defRPr sz="2000"/>
            </a:lvl1pPr>
            <a:lvl2pPr>
              <a:buClr>
                <a:schemeClr val="tx2"/>
              </a:buClr>
              <a:defRPr sz="2000"/>
            </a:lvl2pPr>
            <a:lvl3pPr>
              <a:buClr>
                <a:schemeClr val="tx2"/>
              </a:buClr>
              <a:defRPr sz="2000"/>
            </a:lvl3pPr>
            <a:lvl4pPr>
              <a:buClr>
                <a:schemeClr val="tx2"/>
              </a:buClr>
              <a:defRPr sz="2000"/>
            </a:lvl4pPr>
            <a:lvl5pPr>
              <a:buClr>
                <a:schemeClr val="tx2"/>
              </a:buClr>
              <a:defRPr sz="2000"/>
            </a:lvl5pPr>
            <a:lvl6pPr>
              <a:defRPr sz="2400"/>
            </a:lvl6pPr>
            <a:lvl7pPr>
              <a:defRPr sz="2400"/>
            </a:lvl7pPr>
            <a:lvl8pPr>
              <a:defRPr sz="2400"/>
            </a:lvl8pPr>
            <a:lvl9pPr>
              <a:defRPr sz="24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p:cNvSpPr>
            <a:spLocks noGrp="1"/>
          </p:cNvSpPr>
          <p:nvPr>
            <p:ph type="title"/>
          </p:nvPr>
        </p:nvSpPr>
        <p:spPr>
          <a:xfrm>
            <a:off x="457200" y="560660"/>
            <a:ext cx="8229600" cy="1143000"/>
          </a:xfrm>
        </p:spPr>
        <p:txBody>
          <a:bodyPr/>
          <a:lstStyle>
            <a:lvl1pPr>
              <a:defRPr>
                <a:solidFill>
                  <a:schemeClr val="tx2"/>
                </a:solidFill>
              </a:defRPr>
            </a:lvl1pPr>
          </a:lstStyle>
          <a:p>
            <a:r>
              <a:rPr lang="fi-FI" dirty="0"/>
              <a:t>Muokkaa perustyylejä naps.</a:t>
            </a:r>
          </a:p>
        </p:txBody>
      </p:sp>
      <p:pic>
        <p:nvPicPr>
          <p:cNvPr id="6" name="Kuva 5">
            <a:extLst>
              <a:ext uri="{FF2B5EF4-FFF2-40B4-BE49-F238E27FC236}">
                <a16:creationId xmlns:a16="http://schemas.microsoft.com/office/drawing/2014/main" id="{5B995F5C-1317-024A-872D-68993036580A}"/>
              </a:ext>
            </a:extLst>
          </p:cNvPr>
          <p:cNvPicPr>
            <a:picLocks noChangeAspect="1"/>
          </p:cNvPicPr>
          <p:nvPr userDrawn="1"/>
        </p:nvPicPr>
        <p:blipFill>
          <a:blip r:embed="rId2"/>
          <a:stretch>
            <a:fillRect/>
          </a:stretch>
        </p:blipFill>
        <p:spPr>
          <a:xfrm>
            <a:off x="7815943" y="6118224"/>
            <a:ext cx="1107408" cy="427729"/>
          </a:xfrm>
          <a:prstGeom prst="rect">
            <a:avLst/>
          </a:prstGeom>
        </p:spPr>
      </p:pic>
    </p:spTree>
    <p:extLst>
      <p:ext uri="{BB962C8B-B14F-4D97-AF65-F5344CB8AC3E}">
        <p14:creationId xmlns:p14="http://schemas.microsoft.com/office/powerpoint/2010/main" val="369174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 Sisältödia kuvalla keltaotsikko">
    <p:spTree>
      <p:nvGrpSpPr>
        <p:cNvPr id="1" name=""/>
        <p:cNvGrpSpPr/>
        <p:nvPr/>
      </p:nvGrpSpPr>
      <p:grpSpPr>
        <a:xfrm>
          <a:off x="0" y="0"/>
          <a:ext cx="0" cy="0"/>
          <a:chOff x="0" y="0"/>
          <a:chExt cx="0" cy="0"/>
        </a:xfrm>
      </p:grpSpPr>
      <p:sp>
        <p:nvSpPr>
          <p:cNvPr id="2" name="Otsikko 1"/>
          <p:cNvSpPr>
            <a:spLocks noGrp="1"/>
          </p:cNvSpPr>
          <p:nvPr>
            <p:ph type="title"/>
          </p:nvPr>
        </p:nvSpPr>
        <p:spPr>
          <a:xfrm>
            <a:off x="444501" y="1022724"/>
            <a:ext cx="4821767" cy="1143000"/>
          </a:xfrm>
        </p:spPr>
        <p:txBody>
          <a:bodyPr>
            <a:normAutofit/>
          </a:bodyPr>
          <a:lstStyle>
            <a:lvl1pPr>
              <a:defRPr sz="4000">
                <a:solidFill>
                  <a:schemeClr val="tx2"/>
                </a:solidFill>
              </a:defRPr>
            </a:lvl1pPr>
          </a:lstStyle>
          <a:p>
            <a:r>
              <a:rPr lang="fi-FI" dirty="0"/>
              <a:t>Muokkaa perustyylejä naps.</a:t>
            </a:r>
          </a:p>
        </p:txBody>
      </p:sp>
      <p:sp>
        <p:nvSpPr>
          <p:cNvPr id="3" name="Sisällön paikkamerkki 2"/>
          <p:cNvSpPr>
            <a:spLocks noGrp="1"/>
          </p:cNvSpPr>
          <p:nvPr>
            <p:ph sz="half" idx="1"/>
          </p:nvPr>
        </p:nvSpPr>
        <p:spPr>
          <a:xfrm>
            <a:off x="444500" y="2298717"/>
            <a:ext cx="4821767" cy="3409004"/>
          </a:xfrm>
        </p:spPr>
        <p:txBody>
          <a:bodyPr>
            <a:normAutofit/>
          </a:bodyPr>
          <a:lstStyle>
            <a:lvl1pPr>
              <a:buClr>
                <a:schemeClr val="tx2"/>
              </a:buClr>
              <a:defRPr sz="2000"/>
            </a:lvl1pPr>
            <a:lvl2pPr>
              <a:buClr>
                <a:schemeClr val="tx2"/>
              </a:buClr>
              <a:defRPr sz="2000"/>
            </a:lvl2pPr>
            <a:lvl3pPr>
              <a:buClr>
                <a:schemeClr val="tx2"/>
              </a:buClr>
              <a:defRPr sz="2000"/>
            </a:lvl3pPr>
            <a:lvl4pPr>
              <a:buClr>
                <a:schemeClr val="tx2"/>
              </a:buClr>
              <a:defRPr sz="2000"/>
            </a:lvl4pPr>
            <a:lvl5pPr>
              <a:buClr>
                <a:schemeClr val="tx2"/>
              </a:buClr>
              <a:defRPr sz="2000"/>
            </a:lvl5pPr>
            <a:lvl6pPr>
              <a:defRPr sz="2400"/>
            </a:lvl6pPr>
            <a:lvl7pPr>
              <a:defRPr sz="2400"/>
            </a:lvl7pPr>
            <a:lvl8pPr>
              <a:defRPr sz="2400"/>
            </a:lvl8pPr>
            <a:lvl9pPr>
              <a:defRPr sz="24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Kuvan paikkamerkki 12"/>
          <p:cNvSpPr>
            <a:spLocks noGrp="1"/>
          </p:cNvSpPr>
          <p:nvPr>
            <p:ph type="pic" sz="quarter" idx="10"/>
          </p:nvPr>
        </p:nvSpPr>
        <p:spPr>
          <a:xfrm>
            <a:off x="5506404" y="455084"/>
            <a:ext cx="3192463" cy="2506133"/>
          </a:xfrm>
        </p:spPr>
        <p:txBody>
          <a:bodyPr rtlCol="0">
            <a:normAutofit/>
          </a:bodyPr>
          <a:lstStyle>
            <a:lvl1pPr>
              <a:buClr>
                <a:schemeClr val="tx2"/>
              </a:buClr>
              <a:defRPr/>
            </a:lvl1pPr>
          </a:lstStyle>
          <a:p>
            <a:pPr lvl="0"/>
            <a:r>
              <a:rPr lang="fi-FI" noProof="0" dirty="0"/>
              <a:t>Vedä kuva paikkamerkkiin tai lisää napsauttamalla kuvaketta</a:t>
            </a:r>
          </a:p>
        </p:txBody>
      </p:sp>
      <p:sp>
        <p:nvSpPr>
          <p:cNvPr id="16" name="Kuvan paikkamerkki 12"/>
          <p:cNvSpPr>
            <a:spLocks noGrp="1"/>
          </p:cNvSpPr>
          <p:nvPr>
            <p:ph type="pic" sz="quarter" idx="11"/>
          </p:nvPr>
        </p:nvSpPr>
        <p:spPr>
          <a:xfrm>
            <a:off x="5506404" y="3023297"/>
            <a:ext cx="3192463" cy="2684423"/>
          </a:xfrm>
        </p:spPr>
        <p:txBody>
          <a:bodyPr rtlCol="0">
            <a:normAutofit/>
          </a:bodyPr>
          <a:lstStyle>
            <a:lvl1pPr>
              <a:buClr>
                <a:schemeClr val="tx2"/>
              </a:buClr>
              <a:defRPr/>
            </a:lvl1pPr>
          </a:lstStyle>
          <a:p>
            <a:pPr lvl="0"/>
            <a:r>
              <a:rPr lang="fi-FI" noProof="0" dirty="0"/>
              <a:t>Vedä kuva paikkamerkkiin tai lisää napsauttamalla kuvaketta</a:t>
            </a:r>
          </a:p>
        </p:txBody>
      </p:sp>
      <p:pic>
        <p:nvPicPr>
          <p:cNvPr id="7" name="Kuva 6">
            <a:extLst>
              <a:ext uri="{FF2B5EF4-FFF2-40B4-BE49-F238E27FC236}">
                <a16:creationId xmlns:a16="http://schemas.microsoft.com/office/drawing/2014/main" id="{9EA94DFF-A49D-D848-80A5-951688554BFA}"/>
              </a:ext>
            </a:extLst>
          </p:cNvPr>
          <p:cNvPicPr>
            <a:picLocks noChangeAspect="1"/>
          </p:cNvPicPr>
          <p:nvPr userDrawn="1"/>
        </p:nvPicPr>
        <p:blipFill>
          <a:blip r:embed="rId2"/>
          <a:stretch>
            <a:fillRect/>
          </a:stretch>
        </p:blipFill>
        <p:spPr>
          <a:xfrm>
            <a:off x="7815943" y="6118224"/>
            <a:ext cx="1107408" cy="427729"/>
          </a:xfrm>
          <a:prstGeom prst="rect">
            <a:avLst/>
          </a:prstGeom>
        </p:spPr>
      </p:pic>
    </p:spTree>
    <p:extLst>
      <p:ext uri="{BB962C8B-B14F-4D97-AF65-F5344CB8AC3E}">
        <p14:creationId xmlns:p14="http://schemas.microsoft.com/office/powerpoint/2010/main" val="362003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 Sisältödia isolla kuvalla keltaotsikko">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711200" y="4595692"/>
            <a:ext cx="7171256" cy="1138613"/>
          </a:xfrm>
        </p:spPr>
        <p:txBody>
          <a:bodyPr>
            <a:normAutofit/>
          </a:bodyPr>
          <a:lstStyle>
            <a:lvl1pPr>
              <a:defRPr sz="2000"/>
            </a:lvl1pPr>
            <a:lvl2pPr>
              <a:defRPr sz="2000"/>
            </a:lvl2pPr>
            <a:lvl3pPr>
              <a:defRPr sz="2400"/>
            </a:lvl3pPr>
            <a:lvl4pPr>
              <a:defRPr sz="2400"/>
            </a:lvl4pPr>
            <a:lvl5pPr>
              <a:defRPr sz="2400"/>
            </a:lvl5pPr>
            <a:lvl6pPr>
              <a:defRPr sz="2400"/>
            </a:lvl6pPr>
            <a:lvl7pPr>
              <a:defRPr sz="2400"/>
            </a:lvl7pPr>
            <a:lvl8pPr>
              <a:defRPr sz="2400"/>
            </a:lvl8pPr>
            <a:lvl9pPr>
              <a:defRPr sz="2400"/>
            </a:lvl9pPr>
          </a:lstStyle>
          <a:p>
            <a:pPr lvl="0"/>
            <a:r>
              <a:rPr lang="fi-FI" dirty="0"/>
              <a:t>Muokkaa tekstin perustyylejä napsauttamalla</a:t>
            </a:r>
          </a:p>
          <a:p>
            <a:pPr lvl="1"/>
            <a:r>
              <a:rPr lang="fi-FI" dirty="0"/>
              <a:t>toinen taso</a:t>
            </a:r>
          </a:p>
        </p:txBody>
      </p:sp>
      <p:sp>
        <p:nvSpPr>
          <p:cNvPr id="12" name="Kuvan paikkamerkki 12"/>
          <p:cNvSpPr>
            <a:spLocks noGrp="1"/>
          </p:cNvSpPr>
          <p:nvPr>
            <p:ph type="pic" sz="quarter" idx="10"/>
          </p:nvPr>
        </p:nvSpPr>
        <p:spPr>
          <a:xfrm>
            <a:off x="0" y="1"/>
            <a:ext cx="9144000" cy="3163289"/>
          </a:xfrm>
        </p:spPr>
        <p:txBody>
          <a:bodyPr rtlCol="0">
            <a:normAutofit/>
          </a:bodyPr>
          <a:lstStyle/>
          <a:p>
            <a:pPr lvl="0"/>
            <a:r>
              <a:rPr lang="fi-FI" noProof="0"/>
              <a:t>Vedä kuva paikkamerkkiin tai lisää napsauttamalla kuvaketta</a:t>
            </a:r>
            <a:endParaRPr lang="fi-FI" noProof="0" dirty="0"/>
          </a:p>
        </p:txBody>
      </p:sp>
      <p:sp>
        <p:nvSpPr>
          <p:cNvPr id="13" name="Otsikko 1"/>
          <p:cNvSpPr>
            <a:spLocks noGrp="1"/>
          </p:cNvSpPr>
          <p:nvPr>
            <p:ph type="title"/>
          </p:nvPr>
        </p:nvSpPr>
        <p:spPr>
          <a:xfrm>
            <a:off x="711200" y="3316025"/>
            <a:ext cx="6815666" cy="1157855"/>
          </a:xfrm>
        </p:spPr>
        <p:txBody>
          <a:bodyPr>
            <a:noAutofit/>
          </a:bodyPr>
          <a:lstStyle>
            <a:lvl1pPr algn="l">
              <a:defRPr sz="4000">
                <a:solidFill>
                  <a:schemeClr val="tx2"/>
                </a:solidFill>
              </a:defRPr>
            </a:lvl1pPr>
          </a:lstStyle>
          <a:p>
            <a:r>
              <a:rPr lang="fi-FI" dirty="0"/>
              <a:t>Muokkaa perustyylejä naps.</a:t>
            </a:r>
          </a:p>
        </p:txBody>
      </p:sp>
      <p:pic>
        <p:nvPicPr>
          <p:cNvPr id="6" name="Kuva 5">
            <a:extLst>
              <a:ext uri="{FF2B5EF4-FFF2-40B4-BE49-F238E27FC236}">
                <a16:creationId xmlns:a16="http://schemas.microsoft.com/office/drawing/2014/main" id="{92FEF091-0CC4-BD45-B832-456CF7A0DA68}"/>
              </a:ext>
            </a:extLst>
          </p:cNvPr>
          <p:cNvPicPr>
            <a:picLocks noChangeAspect="1"/>
          </p:cNvPicPr>
          <p:nvPr userDrawn="1"/>
        </p:nvPicPr>
        <p:blipFill>
          <a:blip r:embed="rId2"/>
          <a:stretch>
            <a:fillRect/>
          </a:stretch>
        </p:blipFill>
        <p:spPr>
          <a:xfrm>
            <a:off x="7815943" y="6118224"/>
            <a:ext cx="1107408" cy="427729"/>
          </a:xfrm>
          <a:prstGeom prst="rect">
            <a:avLst/>
          </a:prstGeom>
        </p:spPr>
      </p:pic>
    </p:spTree>
    <p:extLst>
      <p:ext uri="{BB962C8B-B14F-4D97-AF65-F5344CB8AC3E}">
        <p14:creationId xmlns:p14="http://schemas.microsoft.com/office/powerpoint/2010/main" val="406037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 Otsikkodia isolla kuvalla keltaotsikko">
    <p:spTree>
      <p:nvGrpSpPr>
        <p:cNvPr id="1" name=""/>
        <p:cNvGrpSpPr/>
        <p:nvPr/>
      </p:nvGrpSpPr>
      <p:grpSpPr>
        <a:xfrm>
          <a:off x="0" y="0"/>
          <a:ext cx="0" cy="0"/>
          <a:chOff x="0" y="0"/>
          <a:chExt cx="0" cy="0"/>
        </a:xfrm>
      </p:grpSpPr>
      <p:sp>
        <p:nvSpPr>
          <p:cNvPr id="12" name="Kuvan paikkamerkki 12"/>
          <p:cNvSpPr>
            <a:spLocks noGrp="1"/>
          </p:cNvSpPr>
          <p:nvPr>
            <p:ph type="pic" sz="quarter" idx="10"/>
          </p:nvPr>
        </p:nvSpPr>
        <p:spPr>
          <a:xfrm>
            <a:off x="0" y="1"/>
            <a:ext cx="9144000" cy="5746044"/>
          </a:xfrm>
        </p:spPr>
        <p:txBody>
          <a:bodyPr rtlCol="0">
            <a:normAutofit/>
          </a:bodyPr>
          <a:lstStyle/>
          <a:p>
            <a:pPr lvl="0"/>
            <a:r>
              <a:rPr lang="fi-FI" noProof="0"/>
              <a:t>Vedä kuva paikkamerkkiin tai lisää napsauttamalla kuvaketta</a:t>
            </a:r>
            <a:endParaRPr lang="fi-FI" noProof="0" dirty="0"/>
          </a:p>
        </p:txBody>
      </p:sp>
      <p:sp>
        <p:nvSpPr>
          <p:cNvPr id="2" name="Otsikko 1"/>
          <p:cNvSpPr>
            <a:spLocks noGrp="1"/>
          </p:cNvSpPr>
          <p:nvPr>
            <p:ph type="title"/>
          </p:nvPr>
        </p:nvSpPr>
        <p:spPr>
          <a:xfrm>
            <a:off x="1075267" y="2590800"/>
            <a:ext cx="6815666" cy="1168400"/>
          </a:xfrm>
        </p:spPr>
        <p:txBody>
          <a:bodyPr>
            <a:noAutofit/>
          </a:bodyPr>
          <a:lstStyle>
            <a:lvl1pPr algn="ctr">
              <a:defRPr sz="4267">
                <a:solidFill>
                  <a:schemeClr val="tx2"/>
                </a:solidFill>
              </a:defRPr>
            </a:lvl1pPr>
          </a:lstStyle>
          <a:p>
            <a:r>
              <a:rPr lang="fi-FI" dirty="0"/>
              <a:t>Muokkaa perustyylejä naps.</a:t>
            </a:r>
          </a:p>
        </p:txBody>
      </p:sp>
      <p:pic>
        <p:nvPicPr>
          <p:cNvPr id="5" name="Kuva 4">
            <a:extLst>
              <a:ext uri="{FF2B5EF4-FFF2-40B4-BE49-F238E27FC236}">
                <a16:creationId xmlns:a16="http://schemas.microsoft.com/office/drawing/2014/main" id="{B5CD7519-8F3C-724E-8ED9-49F1500BBB83}"/>
              </a:ext>
            </a:extLst>
          </p:cNvPr>
          <p:cNvPicPr>
            <a:picLocks noChangeAspect="1"/>
          </p:cNvPicPr>
          <p:nvPr userDrawn="1"/>
        </p:nvPicPr>
        <p:blipFill>
          <a:blip r:embed="rId2"/>
          <a:stretch>
            <a:fillRect/>
          </a:stretch>
        </p:blipFill>
        <p:spPr>
          <a:xfrm>
            <a:off x="7815943" y="6118224"/>
            <a:ext cx="1107408" cy="427729"/>
          </a:xfrm>
          <a:prstGeom prst="rect">
            <a:avLst/>
          </a:prstGeom>
        </p:spPr>
      </p:pic>
    </p:spTree>
    <p:extLst>
      <p:ext uri="{BB962C8B-B14F-4D97-AF65-F5344CB8AC3E}">
        <p14:creationId xmlns:p14="http://schemas.microsoft.com/office/powerpoint/2010/main" val="104367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 Välidia keltaisella taustalla">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075267" y="2663371"/>
            <a:ext cx="6815666" cy="1045029"/>
          </a:xfrm>
        </p:spPr>
        <p:txBody>
          <a:bodyPr>
            <a:noAutofit/>
          </a:bodyPr>
          <a:lstStyle>
            <a:lvl1pPr algn="ctr">
              <a:defRPr sz="4267">
                <a:solidFill>
                  <a:schemeClr val="tx1"/>
                </a:solidFill>
              </a:defRPr>
            </a:lvl1pPr>
          </a:lstStyle>
          <a:p>
            <a:r>
              <a:rPr lang="fi-FI" dirty="0"/>
              <a:t>Muokkaa perustyylejä naps.</a:t>
            </a:r>
          </a:p>
        </p:txBody>
      </p:sp>
      <p:pic>
        <p:nvPicPr>
          <p:cNvPr id="4" name="Kuva 3">
            <a:extLst>
              <a:ext uri="{FF2B5EF4-FFF2-40B4-BE49-F238E27FC236}">
                <a16:creationId xmlns:a16="http://schemas.microsoft.com/office/drawing/2014/main" id="{495A3280-2049-4E4A-87B7-865122148B50}"/>
              </a:ext>
            </a:extLst>
          </p:cNvPr>
          <p:cNvPicPr>
            <a:picLocks noChangeAspect="1"/>
          </p:cNvPicPr>
          <p:nvPr userDrawn="1"/>
        </p:nvPicPr>
        <p:blipFill>
          <a:blip r:embed="rId2"/>
          <a:stretch>
            <a:fillRect/>
          </a:stretch>
        </p:blipFill>
        <p:spPr>
          <a:xfrm>
            <a:off x="7815943" y="6118225"/>
            <a:ext cx="1088273" cy="427729"/>
          </a:xfrm>
          <a:prstGeom prst="rect">
            <a:avLst/>
          </a:prstGeom>
        </p:spPr>
      </p:pic>
    </p:spTree>
    <p:extLst>
      <p:ext uri="{BB962C8B-B14F-4D97-AF65-F5344CB8AC3E}">
        <p14:creationId xmlns:p14="http://schemas.microsoft.com/office/powerpoint/2010/main" val="2089563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 Dia isolla kuvalla musta logo">
    <p:spTree>
      <p:nvGrpSpPr>
        <p:cNvPr id="1" name=""/>
        <p:cNvGrpSpPr/>
        <p:nvPr/>
      </p:nvGrpSpPr>
      <p:grpSpPr>
        <a:xfrm>
          <a:off x="0" y="0"/>
          <a:ext cx="0" cy="0"/>
          <a:chOff x="0" y="0"/>
          <a:chExt cx="0" cy="0"/>
        </a:xfrm>
      </p:grpSpPr>
      <p:sp>
        <p:nvSpPr>
          <p:cNvPr id="12" name="Kuvan paikkamerkki 12"/>
          <p:cNvSpPr>
            <a:spLocks noGrp="1"/>
          </p:cNvSpPr>
          <p:nvPr>
            <p:ph type="pic" sz="quarter" idx="10"/>
          </p:nvPr>
        </p:nvSpPr>
        <p:spPr>
          <a:xfrm>
            <a:off x="0" y="1"/>
            <a:ext cx="9144000" cy="5746044"/>
          </a:xfrm>
        </p:spPr>
        <p:txBody>
          <a:bodyPr rtlCol="0">
            <a:normAutofit/>
          </a:bodyPr>
          <a:lstStyle/>
          <a:p>
            <a:pPr lvl="0"/>
            <a:r>
              <a:rPr lang="fi-FI" noProof="0"/>
              <a:t>Vedä kuva paikkamerkkiin tai lisää napsauttamalla kuvaketta</a:t>
            </a:r>
            <a:endParaRPr lang="fi-FI" noProof="0" dirty="0"/>
          </a:p>
        </p:txBody>
      </p:sp>
      <p:pic>
        <p:nvPicPr>
          <p:cNvPr id="4" name="Kuva 3">
            <a:extLst>
              <a:ext uri="{FF2B5EF4-FFF2-40B4-BE49-F238E27FC236}">
                <a16:creationId xmlns:a16="http://schemas.microsoft.com/office/drawing/2014/main" id="{E6810E27-3141-674D-A682-FE8A57E87838}"/>
              </a:ext>
            </a:extLst>
          </p:cNvPr>
          <p:cNvPicPr>
            <a:picLocks noChangeAspect="1"/>
          </p:cNvPicPr>
          <p:nvPr userDrawn="1"/>
        </p:nvPicPr>
        <p:blipFill>
          <a:blip r:embed="rId2"/>
          <a:stretch>
            <a:fillRect/>
          </a:stretch>
        </p:blipFill>
        <p:spPr>
          <a:xfrm>
            <a:off x="7815943" y="6118224"/>
            <a:ext cx="1107408" cy="427729"/>
          </a:xfrm>
          <a:prstGeom prst="rect">
            <a:avLst/>
          </a:prstGeom>
        </p:spPr>
      </p:pic>
    </p:spTree>
    <p:extLst>
      <p:ext uri="{BB962C8B-B14F-4D97-AF65-F5344CB8AC3E}">
        <p14:creationId xmlns:p14="http://schemas.microsoft.com/office/powerpoint/2010/main" val="409961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75167"/>
            <a:ext cx="7975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i-FI" dirty="0"/>
              <a:t>Muokkaa perustyylejä naps.</a:t>
            </a:r>
          </a:p>
        </p:txBody>
      </p:sp>
      <p:sp>
        <p:nvSpPr>
          <p:cNvPr id="1027" name="Tekstin paikkamerkki 2"/>
          <p:cNvSpPr>
            <a:spLocks noGrp="1"/>
          </p:cNvSpPr>
          <p:nvPr>
            <p:ph type="body" idx="1"/>
          </p:nvPr>
        </p:nvSpPr>
        <p:spPr bwMode="auto">
          <a:xfrm>
            <a:off x="457200" y="1600201"/>
            <a:ext cx="7975600"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8181856"/>
      </p:ext>
    </p:extLst>
  </p:cSld>
  <p:clrMap bg1="lt1" tx1="dk1" bg2="lt2" tx2="dk2" accent1="accent1" accent2="accent2" accent3="accent3" accent4="accent4" accent5="accent5" accent6="accent6" hlink="hlink" folHlink="folHlink"/>
  <p:sldLayoutIdLst>
    <p:sldLayoutId id="2147483788" r:id="rId1"/>
    <p:sldLayoutId id="2147483768" r:id="rId2"/>
    <p:sldLayoutId id="2147483772" r:id="rId3"/>
    <p:sldLayoutId id="2147483775" r:id="rId4"/>
    <p:sldLayoutId id="2147483777" r:id="rId5"/>
    <p:sldLayoutId id="2147483778" r:id="rId6"/>
    <p:sldLayoutId id="2147483779" r:id="rId7"/>
    <p:sldLayoutId id="2147483780" r:id="rId8"/>
    <p:sldLayoutId id="2147483781" r:id="rId9"/>
    <p:sldLayoutId id="2147483794" r:id="rId10"/>
    <p:sldLayoutId id="2147483795" r:id="rId11"/>
    <p:sldLayoutId id="2147483796" r:id="rId12"/>
  </p:sldLayoutIdLst>
  <p:txStyles>
    <p:titleStyle>
      <a:lvl1pPr algn="l" defTabSz="609585" rtl="0" eaLnBrk="1" fontAlgn="base" hangingPunct="1">
        <a:spcBef>
          <a:spcPct val="0"/>
        </a:spcBef>
        <a:spcAft>
          <a:spcPct val="0"/>
        </a:spcAft>
        <a:defRPr sz="4267" b="1" kern="1200">
          <a:solidFill>
            <a:schemeClr val="tx2"/>
          </a:solidFill>
          <a:latin typeface="+mj-lt"/>
          <a:ea typeface="ＭＳ Ｐゴシック" charset="0"/>
          <a:cs typeface="ＭＳ Ｐゴシック" charset="0"/>
        </a:defRPr>
      </a:lvl1pPr>
      <a:lvl2pPr algn="l" defTabSz="609585" rtl="0" eaLnBrk="1" fontAlgn="base" hangingPunct="1">
        <a:spcBef>
          <a:spcPct val="0"/>
        </a:spcBef>
        <a:spcAft>
          <a:spcPct val="0"/>
        </a:spcAft>
        <a:defRPr sz="4267" b="1">
          <a:solidFill>
            <a:srgbClr val="007DAB"/>
          </a:solidFill>
          <a:latin typeface="Arial" charset="0"/>
          <a:ea typeface="ＭＳ Ｐゴシック" charset="0"/>
          <a:cs typeface="ＭＳ Ｐゴシック" charset="0"/>
        </a:defRPr>
      </a:lvl2pPr>
      <a:lvl3pPr algn="l" defTabSz="609585" rtl="0" eaLnBrk="1" fontAlgn="base" hangingPunct="1">
        <a:spcBef>
          <a:spcPct val="0"/>
        </a:spcBef>
        <a:spcAft>
          <a:spcPct val="0"/>
        </a:spcAft>
        <a:defRPr sz="4267" b="1">
          <a:solidFill>
            <a:srgbClr val="007DAB"/>
          </a:solidFill>
          <a:latin typeface="Arial" charset="0"/>
          <a:ea typeface="ＭＳ Ｐゴシック" charset="0"/>
          <a:cs typeface="ＭＳ Ｐゴシック" charset="0"/>
        </a:defRPr>
      </a:lvl3pPr>
      <a:lvl4pPr algn="l" defTabSz="609585" rtl="0" eaLnBrk="1" fontAlgn="base" hangingPunct="1">
        <a:spcBef>
          <a:spcPct val="0"/>
        </a:spcBef>
        <a:spcAft>
          <a:spcPct val="0"/>
        </a:spcAft>
        <a:defRPr sz="4267" b="1">
          <a:solidFill>
            <a:srgbClr val="007DAB"/>
          </a:solidFill>
          <a:latin typeface="Arial" charset="0"/>
          <a:ea typeface="ＭＳ Ｐゴシック" charset="0"/>
          <a:cs typeface="ＭＳ Ｐゴシック" charset="0"/>
        </a:defRPr>
      </a:lvl4pPr>
      <a:lvl5pPr algn="l" defTabSz="609585" rtl="0" eaLnBrk="1" fontAlgn="base" hangingPunct="1">
        <a:spcBef>
          <a:spcPct val="0"/>
        </a:spcBef>
        <a:spcAft>
          <a:spcPct val="0"/>
        </a:spcAft>
        <a:defRPr sz="4267" b="1">
          <a:solidFill>
            <a:srgbClr val="007DAB"/>
          </a:solidFill>
          <a:latin typeface="Arial" charset="0"/>
          <a:ea typeface="ＭＳ Ｐゴシック" charset="0"/>
          <a:cs typeface="ＭＳ Ｐゴシック" charset="0"/>
        </a:defRPr>
      </a:lvl5pPr>
      <a:lvl6pPr marL="609585" algn="l" defTabSz="609585" rtl="0" eaLnBrk="1" fontAlgn="base" hangingPunct="1">
        <a:spcBef>
          <a:spcPct val="0"/>
        </a:spcBef>
        <a:spcAft>
          <a:spcPct val="0"/>
        </a:spcAft>
        <a:defRPr sz="4267" b="1">
          <a:solidFill>
            <a:srgbClr val="007DAB"/>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4267" b="1">
          <a:solidFill>
            <a:srgbClr val="007DAB"/>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4267" b="1">
          <a:solidFill>
            <a:srgbClr val="007DAB"/>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4267" b="1">
          <a:solidFill>
            <a:srgbClr val="007DAB"/>
          </a:solidFill>
          <a:latin typeface="Arial"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Clr>
          <a:schemeClr val="tx2"/>
        </a:buClr>
        <a:buFont typeface="Arial" charset="0"/>
        <a:buChar char="•"/>
        <a:defRPr sz="2000" kern="1200">
          <a:solidFill>
            <a:schemeClr val="tx1"/>
          </a:solidFill>
          <a:latin typeface="+mn-lt"/>
          <a:ea typeface="ＭＳ Ｐゴシック" charset="0"/>
          <a:cs typeface="ＭＳ Ｐゴシック" charset="0"/>
        </a:defRPr>
      </a:lvl1pPr>
      <a:lvl2pPr marL="990575" indent="-380990" algn="l" defTabSz="609585" rtl="0" eaLnBrk="1" fontAlgn="base" hangingPunct="1">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ksamk.sharepoint.com/sites/Opiskelu/SitePages/Vaikuttaminen.aspx" TargetMode="External"/><Relationship Id="rId3" Type="http://schemas.openxmlformats.org/officeDocument/2006/relationships/hyperlink" Target="https://www.xamk.fi/xamk/laatu-ja-arviointi/" TargetMode="External"/><Relationship Id="rId7" Type="http://schemas.openxmlformats.org/officeDocument/2006/relationships/hyperlink" Target="https://ksamk.sharepoint.com/sites/Xamk/SitePages/Laatu.aspx" TargetMode="External"/><Relationship Id="rId2" Type="http://schemas.openxmlformats.org/officeDocument/2006/relationships/hyperlink" Target="https://ksamk.sharepoint.com/:b:/s/Julkaisuintraan/EdmjHjkqIYlFsZHwNVFHnI4Bcz7haMJPdeiaUchz2OuPVw?e=xMgAe6" TargetMode="External"/><Relationship Id="rId1" Type="http://schemas.openxmlformats.org/officeDocument/2006/relationships/slideLayout" Target="../slideLayouts/slideLayout2.xml"/><Relationship Id="rId6" Type="http://schemas.openxmlformats.org/officeDocument/2006/relationships/hyperlink" Target="https://karvi.fi/publication/korkeakoulujen-auditointikasikirja-2019-2024/" TargetMode="External"/><Relationship Id="rId5" Type="http://schemas.openxmlformats.org/officeDocument/2006/relationships/hyperlink" Target="https://karvi.fi/korkeakoulutus/" TargetMode="External"/><Relationship Id="rId4" Type="http://schemas.openxmlformats.org/officeDocument/2006/relationships/hyperlink" Target="https://enqa.eu/index.php/home/es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etunimi.sukunimi@xamk.fi" TargetMode="External"/><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33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Jatkuva parantaminen arjessa</a:t>
            </a:r>
          </a:p>
        </p:txBody>
      </p:sp>
      <p:sp>
        <p:nvSpPr>
          <p:cNvPr id="3" name="Sisällön paikkamerkki 2"/>
          <p:cNvSpPr>
            <a:spLocks noGrp="1"/>
          </p:cNvSpPr>
          <p:nvPr>
            <p:ph idx="1"/>
          </p:nvPr>
        </p:nvSpPr>
        <p:spPr/>
        <p:txBody>
          <a:bodyPr/>
          <a:lstStyle/>
          <a:p>
            <a:r>
              <a:rPr lang="fi-FI" sz="1800" b="1" dirty="0"/>
              <a:t>Jokainen </a:t>
            </a:r>
            <a:r>
              <a:rPr lang="fi-FI" sz="1800" b="1" dirty="0" err="1"/>
              <a:t>xamkilainen</a:t>
            </a:r>
            <a:r>
              <a:rPr lang="fi-FI" sz="1800" b="1" dirty="0"/>
              <a:t> antaa oman panoksensa </a:t>
            </a:r>
            <a:r>
              <a:rPr lang="fi-FI" sz="1800" dirty="0"/>
              <a:t>siihen, että toimimme laadukkaasti ja tarjoamme laadukkaita palveluita opiskelijoillemme, asiakkaillemme ja sidosryhmillemme. </a:t>
            </a:r>
          </a:p>
          <a:p>
            <a:r>
              <a:rPr lang="fi-FI" sz="1800" b="1" dirty="0"/>
              <a:t>Oman työn arvioinnissa ja pienten parannusten tekemisessä </a:t>
            </a:r>
            <a:r>
              <a:rPr lang="fi-FI" sz="1800" dirty="0"/>
              <a:t>jokainen voi hyödyntää </a:t>
            </a:r>
            <a:r>
              <a:rPr lang="fi-FI" sz="1800" dirty="0" err="1"/>
              <a:t>Xamkin</a:t>
            </a:r>
            <a:r>
              <a:rPr lang="fi-FI" sz="1800" dirty="0"/>
              <a:t> laatujärjestelmän tuottamaa tietoa, kuten opintojaksopalautteita tai hankearviointien tuloksia, sekä arvokasta </a:t>
            </a:r>
            <a:r>
              <a:rPr lang="fi-FI" sz="1800" b="1" dirty="0"/>
              <a:t>päivittäistä havainnointia </a:t>
            </a:r>
            <a:r>
              <a:rPr lang="fi-FI" sz="1800" dirty="0"/>
              <a:t>ja </a:t>
            </a:r>
            <a:r>
              <a:rPr lang="fi-FI" sz="1800" b="1" dirty="0"/>
              <a:t>välitöntä palautetta </a:t>
            </a:r>
            <a:r>
              <a:rPr lang="fi-FI" sz="1800" dirty="0"/>
              <a:t>opiskelijoilta tai muilta asiakkailta.</a:t>
            </a:r>
          </a:p>
          <a:p>
            <a:r>
              <a:rPr lang="fi-FI" sz="1800" b="1" dirty="0"/>
              <a:t>Kehittämisideat, niiden nopea kokeilu ja toimivuuden arviointi </a:t>
            </a:r>
            <a:r>
              <a:rPr lang="fi-FI" sz="1800" dirty="0"/>
              <a:t>sekä toimivan kokeilun yhteinen käyttöönotto ovat tärkeitä toiminnan dynaamisuuden, ketteryyden ja joustavuuden kannalta. </a:t>
            </a:r>
          </a:p>
          <a:p>
            <a:endParaRPr lang="fi-FI" dirty="0"/>
          </a:p>
        </p:txBody>
      </p:sp>
    </p:spTree>
    <p:extLst>
      <p:ext uri="{BB962C8B-B14F-4D97-AF65-F5344CB8AC3E}">
        <p14:creationId xmlns:p14="http://schemas.microsoft.com/office/powerpoint/2010/main" val="64348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049" b="24049"/>
          <a:stretch>
            <a:fillRect/>
          </a:stretch>
        </p:blipFill>
        <p:spPr/>
      </p:pic>
      <p:sp>
        <p:nvSpPr>
          <p:cNvPr id="4" name="Otsikko 3"/>
          <p:cNvSpPr>
            <a:spLocks noGrp="1"/>
          </p:cNvSpPr>
          <p:nvPr>
            <p:ph type="title"/>
          </p:nvPr>
        </p:nvSpPr>
        <p:spPr>
          <a:xfrm>
            <a:off x="753806" y="3964954"/>
            <a:ext cx="6815666" cy="1157855"/>
          </a:xfrm>
        </p:spPr>
        <p:txBody>
          <a:bodyPr/>
          <a:lstStyle/>
          <a:p>
            <a:r>
              <a:rPr lang="fi-FI" sz="2000" dirty="0"/>
              <a:t>Laadun arviointi ja kehittäminen on toiminnan parantamista ja vahvuuksien ylläpitämistä: tavoitteiden ja vaatimusten mukaisuutta, osaamisen kehittämistä, asiakkaiden ja sidosryhmien tarpeisiin vastaamista ja prosessien sujuvoittamista.</a:t>
            </a:r>
          </a:p>
        </p:txBody>
      </p:sp>
    </p:spTree>
    <p:extLst>
      <p:ext uri="{BB962C8B-B14F-4D97-AF65-F5344CB8AC3E}">
        <p14:creationId xmlns:p14="http://schemas.microsoft.com/office/powerpoint/2010/main" val="599594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Xamkin</a:t>
            </a:r>
            <a:r>
              <a:rPr lang="fi-FI" dirty="0"/>
              <a:t> laatupolitiikka </a:t>
            </a:r>
            <a:r>
              <a:rPr lang="en-FI" dirty="0"/>
              <a:t>–</a:t>
            </a:r>
            <a:r>
              <a:rPr lang="fi-FI" dirty="0"/>
              <a:t> eli laatutyön yleiset periaatteet 1/2</a:t>
            </a:r>
          </a:p>
        </p:txBody>
      </p:sp>
      <p:sp>
        <p:nvSpPr>
          <p:cNvPr id="3" name="Sisällön paikkamerkki 2"/>
          <p:cNvSpPr>
            <a:spLocks noGrp="1"/>
          </p:cNvSpPr>
          <p:nvPr>
            <p:ph idx="1"/>
          </p:nvPr>
        </p:nvSpPr>
        <p:spPr>
          <a:xfrm>
            <a:off x="711200" y="2325424"/>
            <a:ext cx="7721590" cy="3737672"/>
          </a:xfrm>
        </p:spPr>
        <p:txBody>
          <a:bodyPr/>
          <a:lstStyle/>
          <a:p>
            <a:pPr>
              <a:buFont typeface="Arial" panose="020B0604020202020204" pitchFamily="34" charset="0"/>
              <a:buChar char="•"/>
            </a:pPr>
            <a:r>
              <a:rPr lang="fi-FI" sz="1800" dirty="0" err="1"/>
              <a:t>Xamkissa</a:t>
            </a:r>
            <a:r>
              <a:rPr lang="fi-FI" sz="1800" dirty="0"/>
              <a:t> </a:t>
            </a:r>
            <a:r>
              <a:rPr lang="fi-FI" sz="1800" b="1" dirty="0"/>
              <a:t>arvostetaan</a:t>
            </a:r>
            <a:r>
              <a:rPr lang="fi-FI" sz="1800" dirty="0"/>
              <a:t> laatua. Strateginen johtaminen ja toiminnanohjaus perustuvat laatujärjestelmän </a:t>
            </a:r>
            <a:r>
              <a:rPr lang="fi-FI" sz="1800" b="1" dirty="0"/>
              <a:t>systemaattisesti</a:t>
            </a:r>
            <a:r>
              <a:rPr lang="fi-FI" sz="1800" dirty="0"/>
              <a:t> tuottamaan tietoon. </a:t>
            </a:r>
          </a:p>
          <a:p>
            <a:pPr>
              <a:buFont typeface="Arial" panose="020B0604020202020204" pitchFamily="34" charset="0"/>
              <a:buChar char="•"/>
            </a:pPr>
            <a:r>
              <a:rPr lang="fi-FI" sz="1800" dirty="0"/>
              <a:t>Laadukas toiminta </a:t>
            </a:r>
            <a:r>
              <a:rPr lang="fi-FI" sz="1800" b="1" dirty="0"/>
              <a:t>varmistaa</a:t>
            </a:r>
            <a:r>
              <a:rPr lang="fi-FI" sz="1800" dirty="0"/>
              <a:t> </a:t>
            </a:r>
            <a:r>
              <a:rPr lang="fi-FI" sz="1800" dirty="0" err="1"/>
              <a:t>Xamkin</a:t>
            </a:r>
            <a:r>
              <a:rPr lang="fi-FI" sz="1800" dirty="0"/>
              <a:t> yhteiskunnallisen vaikuttavuuden ja on tärkeä kilpailutekijä. </a:t>
            </a:r>
          </a:p>
          <a:p>
            <a:pPr>
              <a:buFont typeface="Arial" panose="020B0604020202020204" pitchFamily="34" charset="0"/>
              <a:buChar char="•"/>
            </a:pPr>
            <a:r>
              <a:rPr lang="fi-FI" sz="1800" dirty="0"/>
              <a:t>Laadun tavoitteet, ylläpito ja parantaminen perustuvat </a:t>
            </a:r>
            <a:r>
              <a:rPr lang="fi-FI" sz="1800" dirty="0" err="1"/>
              <a:t>Xamkin</a:t>
            </a:r>
            <a:r>
              <a:rPr lang="fi-FI" sz="1800" dirty="0"/>
              <a:t> strategiaan ja </a:t>
            </a:r>
            <a:r>
              <a:rPr lang="fi-FI" sz="1800" b="1" dirty="0"/>
              <a:t>integroituvat </a:t>
            </a:r>
            <a:r>
              <a:rPr lang="fi-FI" sz="1800" dirty="0"/>
              <a:t>ammattikorkeakoulun ja sen eri yksiköiden toimintaan</a:t>
            </a:r>
            <a:r>
              <a:rPr lang="fi-FI" sz="1800" i="1" dirty="0"/>
              <a:t>. </a:t>
            </a:r>
          </a:p>
          <a:p>
            <a:pPr>
              <a:buFont typeface="Arial" panose="020B0604020202020204" pitchFamily="34" charset="0"/>
              <a:buChar char="•"/>
            </a:pPr>
            <a:r>
              <a:rPr lang="fi-FI" sz="1800" dirty="0"/>
              <a:t>Toiminnan laadun arviointiin ja kehittämiseen valitaan tehokkaita ja taloudellisia toimintamalleja ja menettelyjä, jotka </a:t>
            </a:r>
            <a:r>
              <a:rPr lang="fi-FI" sz="1800" b="1" dirty="0"/>
              <a:t>motivoivat </a:t>
            </a:r>
            <a:r>
              <a:rPr lang="fi-FI" sz="1800" dirty="0"/>
              <a:t>henkilöstöä ja opiskelijoita laadun parantamiseen. </a:t>
            </a:r>
          </a:p>
          <a:p>
            <a:pPr>
              <a:buFont typeface="Arial" panose="020B0604020202020204" pitchFamily="34" charset="0"/>
              <a:buChar char="•"/>
            </a:pPr>
            <a:r>
              <a:rPr lang="fi-FI" sz="1800" dirty="0"/>
              <a:t>Laatutyössä noudatetaan </a:t>
            </a:r>
            <a:r>
              <a:rPr lang="fi-FI" sz="1800" b="1" dirty="0"/>
              <a:t>avoimuutta, luotettavuutta </a:t>
            </a:r>
            <a:r>
              <a:rPr lang="fi-FI" sz="1800" dirty="0"/>
              <a:t>ja</a:t>
            </a:r>
            <a:r>
              <a:rPr lang="fi-FI" sz="1800" b="1" dirty="0"/>
              <a:t> luottamuksellisuutta. </a:t>
            </a:r>
          </a:p>
          <a:p>
            <a:endParaRPr lang="fi-FI" dirty="0"/>
          </a:p>
        </p:txBody>
      </p:sp>
    </p:spTree>
    <p:extLst>
      <p:ext uri="{BB962C8B-B14F-4D97-AF65-F5344CB8AC3E}">
        <p14:creationId xmlns:p14="http://schemas.microsoft.com/office/powerpoint/2010/main" val="138203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Laatupolitiikka eli laatutyön yleiset periaatteet 2/2</a:t>
            </a:r>
          </a:p>
        </p:txBody>
      </p:sp>
      <p:sp>
        <p:nvSpPr>
          <p:cNvPr id="3" name="Sisällön paikkamerkki 2"/>
          <p:cNvSpPr>
            <a:spLocks noGrp="1"/>
          </p:cNvSpPr>
          <p:nvPr>
            <p:ph idx="1"/>
          </p:nvPr>
        </p:nvSpPr>
        <p:spPr/>
        <p:txBody>
          <a:bodyPr/>
          <a:lstStyle/>
          <a:p>
            <a:pPr>
              <a:buFont typeface="Arial" panose="020B0604020202020204" pitchFamily="34" charset="0"/>
              <a:buChar char="•"/>
            </a:pPr>
            <a:r>
              <a:rPr lang="fi-FI" sz="1800" dirty="0"/>
              <a:t>Laatujärjestelmä ja sen tuottama tieto </a:t>
            </a:r>
            <a:r>
              <a:rPr lang="fi-FI" sz="1800" b="1" dirty="0"/>
              <a:t>dokumentoidaan</a:t>
            </a:r>
            <a:r>
              <a:rPr lang="fi-FI" sz="1800" dirty="0"/>
              <a:t> henkilöstö- ja opiskelijaintroihin ja www-sivuille käyttäjäryhmien tarpeiden mukaisesti. </a:t>
            </a:r>
          </a:p>
          <a:p>
            <a:pPr>
              <a:buFont typeface="Arial" panose="020B0604020202020204" pitchFamily="34" charset="0"/>
              <a:buChar char="•"/>
            </a:pPr>
            <a:r>
              <a:rPr lang="fi-FI" sz="1800" dirty="0"/>
              <a:t>Laatujärjestelmän tuottamasta tiedosta </a:t>
            </a:r>
            <a:r>
              <a:rPr lang="fi-FI" sz="1800" b="1" dirty="0"/>
              <a:t>viestitään</a:t>
            </a:r>
            <a:r>
              <a:rPr lang="fi-FI" sz="1800" dirty="0"/>
              <a:t> aktiivisesti.</a:t>
            </a:r>
          </a:p>
          <a:p>
            <a:endParaRPr lang="fi-FI" sz="1800" dirty="0"/>
          </a:p>
        </p:txBody>
      </p:sp>
    </p:spTree>
    <p:extLst>
      <p:ext uri="{BB962C8B-B14F-4D97-AF65-F5344CB8AC3E}">
        <p14:creationId xmlns:p14="http://schemas.microsoft.com/office/powerpoint/2010/main" val="680855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Miten ja millä työkaluilla toimintaa kehitetään?</a:t>
            </a:r>
          </a:p>
        </p:txBody>
      </p:sp>
      <p:graphicFrame>
        <p:nvGraphicFramePr>
          <p:cNvPr id="3" name="Taulukko 4">
            <a:extLst>
              <a:ext uri="{FF2B5EF4-FFF2-40B4-BE49-F238E27FC236}">
                <a16:creationId xmlns:a16="http://schemas.microsoft.com/office/drawing/2014/main" id="{BFD7CB92-6470-4E1E-B869-FB17380B6A9F}"/>
              </a:ext>
            </a:extLst>
          </p:cNvPr>
          <p:cNvGraphicFramePr>
            <a:graphicFrameLocks noGrp="1"/>
          </p:cNvGraphicFramePr>
          <p:nvPr>
            <p:extLst>
              <p:ext uri="{D42A27DB-BD31-4B8C-83A1-F6EECF244321}">
                <p14:modId xmlns:p14="http://schemas.microsoft.com/office/powerpoint/2010/main" val="3741431429"/>
              </p:ext>
            </p:extLst>
          </p:nvPr>
        </p:nvGraphicFramePr>
        <p:xfrm>
          <a:off x="789562" y="1985523"/>
          <a:ext cx="7887510" cy="3333705"/>
        </p:xfrm>
        <a:graphic>
          <a:graphicData uri="http://schemas.openxmlformats.org/drawingml/2006/table">
            <a:tbl>
              <a:tblPr firstRow="1" bandRow="1">
                <a:tableStyleId>{72833802-FEF1-4C79-8D5D-14CF1EAF98D9}</a:tableStyleId>
              </a:tblPr>
              <a:tblGrid>
                <a:gridCol w="3943755">
                  <a:extLst>
                    <a:ext uri="{9D8B030D-6E8A-4147-A177-3AD203B41FA5}">
                      <a16:colId xmlns:a16="http://schemas.microsoft.com/office/drawing/2014/main" val="3995688361"/>
                    </a:ext>
                  </a:extLst>
                </a:gridCol>
                <a:gridCol w="3943755">
                  <a:extLst>
                    <a:ext uri="{9D8B030D-6E8A-4147-A177-3AD203B41FA5}">
                      <a16:colId xmlns:a16="http://schemas.microsoft.com/office/drawing/2014/main" val="2571053395"/>
                    </a:ext>
                  </a:extLst>
                </a:gridCol>
              </a:tblGrid>
              <a:tr h="473773">
                <a:tc gridSpan="2">
                  <a:txBody>
                    <a:bodyPr/>
                    <a:lstStyle/>
                    <a:p>
                      <a:r>
                        <a:rPr lang="fi-FI" dirty="0" err="1"/>
                        <a:t>Xamkin</a:t>
                      </a:r>
                      <a:r>
                        <a:rPr lang="fi-FI" dirty="0"/>
                        <a:t> laatutyökalut</a:t>
                      </a:r>
                    </a:p>
                  </a:txBody>
                  <a:tcPr/>
                </a:tc>
                <a:tc hMerge="1">
                  <a:txBody>
                    <a:bodyPr/>
                    <a:lstStyle/>
                    <a:p>
                      <a:endParaRPr lang="fi-FI" dirty="0"/>
                    </a:p>
                  </a:txBody>
                  <a:tcPr/>
                </a:tc>
                <a:extLst>
                  <a:ext uri="{0D108BD9-81ED-4DB2-BD59-A6C34878D82A}">
                    <a16:rowId xmlns:a16="http://schemas.microsoft.com/office/drawing/2014/main" val="47373817"/>
                  </a:ext>
                </a:extLst>
              </a:tr>
              <a:tr h="473773">
                <a:tc>
                  <a:txBody>
                    <a:bodyPr/>
                    <a:lstStyle/>
                    <a:p>
                      <a:r>
                        <a:rPr lang="fi-FI" dirty="0"/>
                        <a:t>Prosessit</a:t>
                      </a:r>
                    </a:p>
                  </a:txBody>
                  <a:tcPr/>
                </a:tc>
                <a:tc>
                  <a:txBody>
                    <a:bodyPr/>
                    <a:lstStyle/>
                    <a:p>
                      <a:r>
                        <a:rPr lang="fi-FI" dirty="0"/>
                        <a:t>Itsearvioinnit</a:t>
                      </a:r>
                    </a:p>
                  </a:txBody>
                  <a:tcPr/>
                </a:tc>
                <a:extLst>
                  <a:ext uri="{0D108BD9-81ED-4DB2-BD59-A6C34878D82A}">
                    <a16:rowId xmlns:a16="http://schemas.microsoft.com/office/drawing/2014/main" val="3958309837"/>
                  </a:ext>
                </a:extLst>
              </a:tr>
              <a:tr h="491067">
                <a:tc>
                  <a:txBody>
                    <a:bodyPr/>
                    <a:lstStyle/>
                    <a:p>
                      <a:r>
                        <a:rPr lang="fi-FI" dirty="0"/>
                        <a:t>Menettely- ja muut ohjeet</a:t>
                      </a:r>
                    </a:p>
                  </a:txBody>
                  <a:tcPr/>
                </a:tc>
                <a:tc>
                  <a:txBody>
                    <a:bodyPr/>
                    <a:lstStyle/>
                    <a:p>
                      <a:r>
                        <a:rPr lang="fi-FI" dirty="0"/>
                        <a:t>Ulkoiset </a:t>
                      </a:r>
                      <a:r>
                        <a:rPr lang="fi-FI" dirty="0" err="1"/>
                        <a:t>arvionnit</a:t>
                      </a:r>
                      <a:endParaRPr lang="fi-FI" dirty="0"/>
                    </a:p>
                  </a:txBody>
                  <a:tcPr/>
                </a:tc>
                <a:extLst>
                  <a:ext uri="{0D108BD9-81ED-4DB2-BD59-A6C34878D82A}">
                    <a16:rowId xmlns:a16="http://schemas.microsoft.com/office/drawing/2014/main" val="3612901327"/>
                  </a:ext>
                </a:extLst>
              </a:tr>
              <a:tr h="473773">
                <a:tc>
                  <a:txBody>
                    <a:bodyPr/>
                    <a:lstStyle/>
                    <a:p>
                      <a:r>
                        <a:rPr lang="fi-FI" dirty="0"/>
                        <a:t>Palautteet</a:t>
                      </a:r>
                    </a:p>
                  </a:txBody>
                  <a:tcPr/>
                </a:tc>
                <a:tc>
                  <a:txBody>
                    <a:bodyPr/>
                    <a:lstStyle/>
                    <a:p>
                      <a:r>
                        <a:rPr lang="fi-FI" dirty="0"/>
                        <a:t>Tulosseuranta</a:t>
                      </a:r>
                    </a:p>
                  </a:txBody>
                  <a:tcPr/>
                </a:tc>
                <a:extLst>
                  <a:ext uri="{0D108BD9-81ED-4DB2-BD59-A6C34878D82A}">
                    <a16:rowId xmlns:a16="http://schemas.microsoft.com/office/drawing/2014/main" val="3703293638"/>
                  </a:ext>
                </a:extLst>
              </a:tr>
              <a:tr h="473773">
                <a:tc>
                  <a:txBody>
                    <a:bodyPr/>
                    <a:lstStyle/>
                    <a:p>
                      <a:r>
                        <a:rPr lang="fi-FI" dirty="0"/>
                        <a:t>Katselmukset</a:t>
                      </a:r>
                    </a:p>
                  </a:txBody>
                  <a:tcPr/>
                </a:tc>
                <a:tc>
                  <a:txBody>
                    <a:bodyPr/>
                    <a:lstStyle/>
                    <a:p>
                      <a:r>
                        <a:rPr lang="fi-FI" dirty="0"/>
                        <a:t>Kehityskeskustelut</a:t>
                      </a:r>
                    </a:p>
                  </a:txBody>
                  <a:tcPr/>
                </a:tc>
                <a:extLst>
                  <a:ext uri="{0D108BD9-81ED-4DB2-BD59-A6C34878D82A}">
                    <a16:rowId xmlns:a16="http://schemas.microsoft.com/office/drawing/2014/main" val="1324292610"/>
                  </a:ext>
                </a:extLst>
              </a:tr>
              <a:tr h="473773">
                <a:tc>
                  <a:txBody>
                    <a:bodyPr/>
                    <a:lstStyle/>
                    <a:p>
                      <a:r>
                        <a:rPr lang="fi-FI" dirty="0"/>
                        <a:t>Kehittämisfoorumit</a:t>
                      </a:r>
                    </a:p>
                  </a:txBody>
                  <a:tcPr/>
                </a:tc>
                <a:tc>
                  <a:txBody>
                    <a:bodyPr/>
                    <a:lstStyle/>
                    <a:p>
                      <a:endParaRPr lang="fi-FI" dirty="0"/>
                    </a:p>
                  </a:txBody>
                  <a:tcPr/>
                </a:tc>
                <a:extLst>
                  <a:ext uri="{0D108BD9-81ED-4DB2-BD59-A6C34878D82A}">
                    <a16:rowId xmlns:a16="http://schemas.microsoft.com/office/drawing/2014/main" val="2847142049"/>
                  </a:ext>
                </a:extLst>
              </a:tr>
              <a:tr h="473773">
                <a:tc gridSpan="2">
                  <a:txBody>
                    <a:bodyPr/>
                    <a:lstStyle/>
                    <a:p>
                      <a:r>
                        <a:rPr lang="fi-FI" dirty="0">
                          <a:solidFill>
                            <a:schemeClr val="tx1"/>
                          </a:solidFill>
                        </a:rPr>
                        <a:t>Arviointi- ja palautejärjestelmän kuvaus</a:t>
                      </a:r>
                    </a:p>
                  </a:txBody>
                  <a:tcPr>
                    <a:solidFill>
                      <a:schemeClr val="tx2"/>
                    </a:solidFill>
                  </a:tcPr>
                </a:tc>
                <a:tc hMerge="1">
                  <a:txBody>
                    <a:bodyPr/>
                    <a:lstStyle/>
                    <a:p>
                      <a:endParaRPr lang="fi-FI" dirty="0"/>
                    </a:p>
                  </a:txBody>
                  <a:tcPr/>
                </a:tc>
                <a:extLst>
                  <a:ext uri="{0D108BD9-81ED-4DB2-BD59-A6C34878D82A}">
                    <a16:rowId xmlns:a16="http://schemas.microsoft.com/office/drawing/2014/main" val="796389543"/>
                  </a:ext>
                </a:extLst>
              </a:tr>
            </a:tbl>
          </a:graphicData>
        </a:graphic>
      </p:graphicFrame>
    </p:spTree>
    <p:extLst>
      <p:ext uri="{BB962C8B-B14F-4D97-AF65-F5344CB8AC3E}">
        <p14:creationId xmlns:p14="http://schemas.microsoft.com/office/powerpoint/2010/main" val="761497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Prosessit</a:t>
            </a:r>
          </a:p>
        </p:txBody>
      </p:sp>
      <p:pic>
        <p:nvPicPr>
          <p:cNvPr id="7" name="Sisällön paikkamerkki 6">
            <a:extLst>
              <a:ext uri="{FF2B5EF4-FFF2-40B4-BE49-F238E27FC236}">
                <a16:creationId xmlns:a16="http://schemas.microsoft.com/office/drawing/2014/main" id="{39982E15-F5D5-4B66-B98F-8BE05D1F2E1F}"/>
              </a:ext>
            </a:extLst>
          </p:cNvPr>
          <p:cNvPicPr>
            <a:picLocks noGrp="1" noChangeAspect="1"/>
          </p:cNvPicPr>
          <p:nvPr>
            <p:ph idx="1"/>
          </p:nvPr>
        </p:nvPicPr>
        <p:blipFill>
          <a:blip r:embed="rId2"/>
          <a:stretch>
            <a:fillRect/>
          </a:stretch>
        </p:blipFill>
        <p:spPr>
          <a:xfrm>
            <a:off x="1199515" y="1979144"/>
            <a:ext cx="7071642" cy="3497528"/>
          </a:xfrm>
        </p:spPr>
      </p:pic>
    </p:spTree>
    <p:extLst>
      <p:ext uri="{BB962C8B-B14F-4D97-AF65-F5344CB8AC3E}">
        <p14:creationId xmlns:p14="http://schemas.microsoft.com/office/powerpoint/2010/main" val="2437103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Prosessit</a:t>
            </a:r>
          </a:p>
        </p:txBody>
      </p:sp>
      <p:sp>
        <p:nvSpPr>
          <p:cNvPr id="3" name="Sisällön paikkamerkki 2"/>
          <p:cNvSpPr>
            <a:spLocks noGrp="1"/>
          </p:cNvSpPr>
          <p:nvPr>
            <p:ph idx="1"/>
          </p:nvPr>
        </p:nvSpPr>
        <p:spPr>
          <a:xfrm>
            <a:off x="711200" y="1843643"/>
            <a:ext cx="7721590" cy="3737672"/>
          </a:xfrm>
        </p:spPr>
        <p:txBody>
          <a:bodyPr/>
          <a:lstStyle/>
          <a:p>
            <a:pPr marL="456565" indent="-456565">
              <a:buFont typeface="Arial" panose="020B0604020202020204" pitchFamily="34" charset="0"/>
              <a:buChar char="•"/>
            </a:pPr>
            <a:r>
              <a:rPr lang="fi-FI" sz="1800" dirty="0"/>
              <a:t>Prosesseja kuvataan, jotta</a:t>
            </a:r>
            <a:endParaRPr lang="fi-FI"/>
          </a:p>
          <a:p>
            <a:pPr marL="989965" lvl="1" indent="-380365">
              <a:buFont typeface="Arial" panose="020B0604020202020204" pitchFamily="34" charset="0"/>
              <a:buChar char="•"/>
            </a:pPr>
            <a:r>
              <a:rPr lang="fi-FI" sz="1800" dirty="0"/>
              <a:t>toiminnasta muodostuu yhteinen käsitys,</a:t>
            </a:r>
            <a:endParaRPr lang="fi-FI" sz="1800" dirty="0">
              <a:cs typeface="Arial"/>
            </a:endParaRPr>
          </a:p>
          <a:p>
            <a:pPr marL="989965" lvl="1" indent="-380365">
              <a:buFont typeface="Arial" panose="020B0604020202020204" pitchFamily="34" charset="0"/>
              <a:buChar char="•"/>
            </a:pPr>
            <a:r>
              <a:rPr lang="fi-FI" sz="1800" dirty="0"/>
              <a:t>toimintaa voidaan kehittää paremmin ja</a:t>
            </a:r>
            <a:endParaRPr lang="fi-FI" sz="1800" dirty="0">
              <a:cs typeface="Arial"/>
            </a:endParaRPr>
          </a:p>
          <a:p>
            <a:pPr marL="989965" lvl="1" indent="-380365">
              <a:buFont typeface="Arial" panose="020B0604020202020204" pitchFamily="34" charset="0"/>
              <a:buChar char="•"/>
            </a:pPr>
            <a:r>
              <a:rPr lang="fi-FI" sz="1800" dirty="0"/>
              <a:t>prosessin tavoitteen kannalta merkitykselliseen tekemiseen voidaan kiinnittää paremmin huomiota. </a:t>
            </a:r>
            <a:endParaRPr lang="fi-FI" sz="1800" dirty="0">
              <a:cs typeface="Arial"/>
            </a:endParaRPr>
          </a:p>
          <a:p>
            <a:pPr marL="456565" indent="-456565">
              <a:buFont typeface="Arial" panose="020B0604020202020204" pitchFamily="34" charset="0"/>
              <a:buChar char="•"/>
            </a:pPr>
            <a:r>
              <a:rPr lang="fi-FI" sz="1800" dirty="0"/>
              <a:t>Yhteiset prosessit sujuvoittavat toimintaa </a:t>
            </a:r>
          </a:p>
          <a:p>
            <a:pPr marL="456565" indent="-456565">
              <a:buFont typeface="Arial" panose="020B0604020202020204" pitchFamily="34" charset="0"/>
              <a:buChar char="•"/>
            </a:pPr>
            <a:r>
              <a:rPr lang="fi-FI" sz="1800" dirty="0">
                <a:ea typeface="ＭＳ Ｐゴシック"/>
              </a:rPr>
              <a:t>Ydinprosessit ovat koulutus ja TKI prosessi </a:t>
            </a:r>
            <a:endParaRPr lang="fi-FI" sz="1800" dirty="0"/>
          </a:p>
          <a:p>
            <a:pPr marL="456565" indent="-456565">
              <a:buFont typeface="Arial" panose="020B0604020202020204" pitchFamily="34" charset="0"/>
              <a:buChar char="•"/>
            </a:pPr>
            <a:r>
              <a:rPr lang="fi-FI" sz="1800">
                <a:ea typeface="ＭＳ Ｐゴシック"/>
              </a:rPr>
              <a:t>Tukiprosesseja ovat tukipalvelujen prosessit ja </a:t>
            </a:r>
            <a:r>
              <a:rPr lang="fi-FI" sz="1800" dirty="0">
                <a:ea typeface="ＭＳ Ｐゴシック"/>
              </a:rPr>
              <a:t>toiminnanohjausprosessi, jotka </a:t>
            </a:r>
            <a:r>
              <a:rPr lang="fi-FI" sz="1800">
                <a:ea typeface="ＭＳ Ｐゴシック"/>
              </a:rPr>
              <a:t>tukevat ja luovat </a:t>
            </a:r>
            <a:r>
              <a:rPr lang="fi-FI" sz="1800" dirty="0">
                <a:ea typeface="ＭＳ Ｐゴシック"/>
              </a:rPr>
              <a:t>edellytyksiä ydinprosessien onnistumiselle. Prosessit jakaantuvat useisiin osaprosesseihin</a:t>
            </a:r>
            <a:endParaRPr lang="fi-FI" sz="1800" dirty="0">
              <a:ea typeface="ＭＳ Ｐゴシック"/>
              <a:cs typeface="Arial"/>
            </a:endParaRPr>
          </a:p>
          <a:p>
            <a:pPr marL="456565" indent="-456565">
              <a:buFont typeface="Arial" panose="020B0604020202020204" pitchFamily="34" charset="0"/>
              <a:buChar char="•"/>
            </a:pPr>
            <a:r>
              <a:rPr lang="fi-FI" sz="1800" dirty="0"/>
              <a:t>Prosessit kuvataan IMS-toimintajärjestelmään yhteisen kuvausohjeen mukaisesti. </a:t>
            </a:r>
          </a:p>
          <a:p>
            <a:pPr marL="456565" indent="-456565"/>
            <a:endParaRPr lang="fi-FI" dirty="0"/>
          </a:p>
        </p:txBody>
      </p:sp>
    </p:spTree>
    <p:extLst>
      <p:ext uri="{BB962C8B-B14F-4D97-AF65-F5344CB8AC3E}">
        <p14:creationId xmlns:p14="http://schemas.microsoft.com/office/powerpoint/2010/main" val="1659866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Menettely- ja muut ohjeet </a:t>
            </a:r>
          </a:p>
        </p:txBody>
      </p:sp>
      <p:sp>
        <p:nvSpPr>
          <p:cNvPr id="3" name="Sisällön paikkamerkki 2"/>
          <p:cNvSpPr>
            <a:spLocks noGrp="1"/>
          </p:cNvSpPr>
          <p:nvPr>
            <p:ph idx="1"/>
          </p:nvPr>
        </p:nvSpPr>
        <p:spPr/>
        <p:txBody>
          <a:bodyPr/>
          <a:lstStyle/>
          <a:p>
            <a:pPr lvl="1">
              <a:buFont typeface="+mj-lt"/>
              <a:buAutoNum type="arabicParenR"/>
            </a:pPr>
            <a:r>
              <a:rPr lang="fi-FI" dirty="0"/>
              <a:t>Lakisääteiset ohjeistukset, kuten tutkintosääntö ja SORA-ohje.</a:t>
            </a:r>
          </a:p>
          <a:p>
            <a:pPr lvl="2"/>
            <a:r>
              <a:rPr lang="fi-FI" dirty="0"/>
              <a:t>Sitovat ja velvoittavat jokaista </a:t>
            </a:r>
            <a:r>
              <a:rPr lang="fi-FI" dirty="0" err="1"/>
              <a:t>xamkilaista</a:t>
            </a:r>
            <a:r>
              <a:rPr lang="fi-FI" dirty="0"/>
              <a:t>.</a:t>
            </a:r>
          </a:p>
          <a:p>
            <a:pPr lvl="1">
              <a:buFont typeface="+mj-lt"/>
              <a:buAutoNum type="arabicParenR"/>
            </a:pPr>
            <a:r>
              <a:rPr lang="fi-FI" dirty="0"/>
              <a:t>Toiminta- tai menettelyohjeet</a:t>
            </a:r>
          </a:p>
          <a:p>
            <a:pPr lvl="2">
              <a:buFont typeface="Arial" panose="020B0604020202020204" pitchFamily="34" charset="0"/>
              <a:buChar char="•"/>
            </a:pPr>
            <a:r>
              <a:rPr lang="fi-FI" dirty="0"/>
              <a:t>Ohjeistavat </a:t>
            </a:r>
            <a:r>
              <a:rPr lang="fi-FI" dirty="0" err="1"/>
              <a:t>Xamkin</a:t>
            </a:r>
            <a:r>
              <a:rPr lang="fi-FI" dirty="0"/>
              <a:t> yhteisiä toimintatapoja, jotka ovat laajempia kuin yksittäinen työtehtävä tai käyttöohje. </a:t>
            </a:r>
          </a:p>
          <a:p>
            <a:pPr lvl="1">
              <a:buFontTx/>
              <a:buChar char="-"/>
            </a:pPr>
            <a:endParaRPr lang="fi-FI" dirty="0"/>
          </a:p>
          <a:p>
            <a:pPr lvl="1">
              <a:buFont typeface="Arial" panose="020B0604020202020204" pitchFamily="34" charset="0"/>
              <a:buChar char="•"/>
            </a:pPr>
            <a:r>
              <a:rPr lang="fi-FI" dirty="0"/>
              <a:t>Laaditaan yhteiselle ohjepohjalle, tallennetaan asianhallintajärjestelmään, julkaistaan intraneteissä</a:t>
            </a:r>
          </a:p>
          <a:p>
            <a:endParaRPr lang="fi-FI" dirty="0"/>
          </a:p>
        </p:txBody>
      </p:sp>
    </p:spTree>
    <p:extLst>
      <p:ext uri="{BB962C8B-B14F-4D97-AF65-F5344CB8AC3E}">
        <p14:creationId xmlns:p14="http://schemas.microsoft.com/office/powerpoint/2010/main" val="2231317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ukko 2">
            <a:extLst>
              <a:ext uri="{FF2B5EF4-FFF2-40B4-BE49-F238E27FC236}">
                <a16:creationId xmlns:a16="http://schemas.microsoft.com/office/drawing/2014/main" id="{B23232D8-F80E-4AAD-B955-FE676EF3AED0}"/>
              </a:ext>
            </a:extLst>
          </p:cNvPr>
          <p:cNvGraphicFramePr>
            <a:graphicFrameLocks noGrp="1"/>
          </p:cNvGraphicFramePr>
          <p:nvPr>
            <p:extLst>
              <p:ext uri="{D42A27DB-BD31-4B8C-83A1-F6EECF244321}">
                <p14:modId xmlns:p14="http://schemas.microsoft.com/office/powerpoint/2010/main" val="3044773906"/>
              </p:ext>
            </p:extLst>
          </p:nvPr>
        </p:nvGraphicFramePr>
        <p:xfrm>
          <a:off x="664464" y="315991"/>
          <a:ext cx="7632192" cy="5758419"/>
        </p:xfrm>
        <a:graphic>
          <a:graphicData uri="http://schemas.openxmlformats.org/drawingml/2006/table">
            <a:tbl>
              <a:tblPr firstRow="1" bandRow="1">
                <a:tableStyleId>{9DCAF9ED-07DC-4A11-8D7F-57B35C25682E}</a:tableStyleId>
              </a:tblPr>
              <a:tblGrid>
                <a:gridCol w="1809366">
                  <a:extLst>
                    <a:ext uri="{9D8B030D-6E8A-4147-A177-3AD203B41FA5}">
                      <a16:colId xmlns:a16="http://schemas.microsoft.com/office/drawing/2014/main" val="325589488"/>
                    </a:ext>
                  </a:extLst>
                </a:gridCol>
                <a:gridCol w="1940942">
                  <a:extLst>
                    <a:ext uri="{9D8B030D-6E8A-4147-A177-3AD203B41FA5}">
                      <a16:colId xmlns:a16="http://schemas.microsoft.com/office/drawing/2014/main" val="3906261775"/>
                    </a:ext>
                  </a:extLst>
                </a:gridCol>
                <a:gridCol w="1940942">
                  <a:extLst>
                    <a:ext uri="{9D8B030D-6E8A-4147-A177-3AD203B41FA5}">
                      <a16:colId xmlns:a16="http://schemas.microsoft.com/office/drawing/2014/main" val="1826499435"/>
                    </a:ext>
                  </a:extLst>
                </a:gridCol>
                <a:gridCol w="1940942">
                  <a:extLst>
                    <a:ext uri="{9D8B030D-6E8A-4147-A177-3AD203B41FA5}">
                      <a16:colId xmlns:a16="http://schemas.microsoft.com/office/drawing/2014/main" val="4243121155"/>
                    </a:ext>
                  </a:extLst>
                </a:gridCol>
              </a:tblGrid>
              <a:tr h="326150">
                <a:tc gridSpan="4">
                  <a:txBody>
                    <a:bodyPr/>
                    <a:lstStyle/>
                    <a:p>
                      <a:r>
                        <a:rPr lang="fi-FI" sz="1400" dirty="0"/>
                        <a:t>ARVIOINTI JA PALAUTEJÄRJESTELMÄ</a:t>
                      </a:r>
                    </a:p>
                  </a:txBody>
                  <a:tcPr/>
                </a:tc>
                <a:tc hMerge="1">
                  <a:txBody>
                    <a:bodyPr/>
                    <a:lstStyle/>
                    <a:p>
                      <a:endParaRPr lang="fi-FI" dirty="0"/>
                    </a:p>
                  </a:txBody>
                  <a:tcPr/>
                </a:tc>
                <a:tc hMerge="1">
                  <a:txBody>
                    <a:bodyPr/>
                    <a:lstStyle/>
                    <a:p>
                      <a:endParaRPr lang="fi-FI" dirty="0"/>
                    </a:p>
                  </a:txBody>
                  <a:tcPr/>
                </a:tc>
                <a:tc hMerge="1">
                  <a:txBody>
                    <a:bodyPr/>
                    <a:lstStyle/>
                    <a:p>
                      <a:endParaRPr lang="fi-FI" dirty="0"/>
                    </a:p>
                  </a:txBody>
                  <a:tcPr/>
                </a:tc>
                <a:extLst>
                  <a:ext uri="{0D108BD9-81ED-4DB2-BD59-A6C34878D82A}">
                    <a16:rowId xmlns:a16="http://schemas.microsoft.com/office/drawing/2014/main" val="288517468"/>
                  </a:ext>
                </a:extLst>
              </a:tr>
              <a:tr h="283717">
                <a:tc>
                  <a:txBody>
                    <a:bodyPr/>
                    <a:lstStyle/>
                    <a:p>
                      <a:r>
                        <a:rPr lang="fi-FI" sz="1400" dirty="0">
                          <a:solidFill>
                            <a:schemeClr val="tx1"/>
                          </a:solidFill>
                        </a:rPr>
                        <a:t>Johto/yksikkö</a:t>
                      </a:r>
                    </a:p>
                  </a:txBody>
                  <a:tcPr/>
                </a:tc>
                <a:tc>
                  <a:txBody>
                    <a:bodyPr/>
                    <a:lstStyle/>
                    <a:p>
                      <a:r>
                        <a:rPr lang="fi-FI" sz="1400" dirty="0">
                          <a:solidFill>
                            <a:schemeClr val="tx1"/>
                          </a:solidFill>
                        </a:rPr>
                        <a:t>Henkilöstö</a:t>
                      </a:r>
                    </a:p>
                  </a:txBody>
                  <a:tcPr/>
                </a:tc>
                <a:tc>
                  <a:txBody>
                    <a:bodyPr/>
                    <a:lstStyle/>
                    <a:p>
                      <a:r>
                        <a:rPr lang="fi-FI" sz="1400">
                          <a:solidFill>
                            <a:schemeClr val="tx1"/>
                          </a:solidFill>
                        </a:rPr>
                        <a:t>Opiskelijat</a:t>
                      </a:r>
                      <a:endParaRPr lang="fi-FI" sz="1400" dirty="0">
                        <a:solidFill>
                          <a:schemeClr val="tx1"/>
                        </a:solidFill>
                      </a:endParaRPr>
                    </a:p>
                  </a:txBody>
                  <a:tcPr/>
                </a:tc>
                <a:tc>
                  <a:txBody>
                    <a:bodyPr/>
                    <a:lstStyle/>
                    <a:p>
                      <a:r>
                        <a:rPr lang="fi-FI" sz="1400">
                          <a:solidFill>
                            <a:schemeClr val="tx1"/>
                          </a:solidFill>
                        </a:rPr>
                        <a:t>Sidosryhmät</a:t>
                      </a:r>
                      <a:endParaRPr lang="fi-FI" sz="1400" dirty="0">
                        <a:solidFill>
                          <a:schemeClr val="tx1"/>
                        </a:solidFill>
                      </a:endParaRPr>
                    </a:p>
                  </a:txBody>
                  <a:tcPr/>
                </a:tc>
                <a:extLst>
                  <a:ext uri="{0D108BD9-81ED-4DB2-BD59-A6C34878D82A}">
                    <a16:rowId xmlns:a16="http://schemas.microsoft.com/office/drawing/2014/main" val="490219520"/>
                  </a:ext>
                </a:extLst>
              </a:tr>
              <a:tr h="5127469">
                <a:tc>
                  <a:txBody>
                    <a:bodyPr/>
                    <a:lstStyle/>
                    <a:p>
                      <a:r>
                        <a:rPr lang="fi-FI" sz="1200" b="0" kern="1200" dirty="0">
                          <a:solidFill>
                            <a:schemeClr val="dk1"/>
                          </a:solidFill>
                          <a:effectLst/>
                        </a:rPr>
                        <a:t>Tuloskortit</a:t>
                      </a:r>
                    </a:p>
                    <a:p>
                      <a:endParaRPr lang="fi-FI" sz="1200" b="0" kern="1200" dirty="0">
                        <a:solidFill>
                          <a:schemeClr val="dk1"/>
                        </a:solidFill>
                        <a:effectLst/>
                      </a:endParaRPr>
                    </a:p>
                    <a:p>
                      <a:r>
                        <a:rPr lang="fi-FI" sz="1200" b="0" kern="1200" dirty="0">
                          <a:solidFill>
                            <a:schemeClr val="dk1"/>
                          </a:solidFill>
                          <a:effectLst/>
                        </a:rPr>
                        <a:t>Katselmukset</a:t>
                      </a:r>
                    </a:p>
                    <a:p>
                      <a:endParaRPr lang="fi-FI" sz="1200" b="0" kern="1200" dirty="0">
                        <a:solidFill>
                          <a:schemeClr val="dk1"/>
                        </a:solidFill>
                        <a:effectLst/>
                      </a:endParaRPr>
                    </a:p>
                    <a:p>
                      <a:r>
                        <a:rPr lang="fi-FI" sz="1200" b="0" kern="1200" dirty="0">
                          <a:solidFill>
                            <a:schemeClr val="dk1"/>
                          </a:solidFill>
                          <a:effectLst/>
                        </a:rPr>
                        <a:t>Itsearvioinnit</a:t>
                      </a:r>
                    </a:p>
                    <a:p>
                      <a:r>
                        <a:rPr lang="fi-FI" sz="1200" b="0" kern="1200" dirty="0">
                          <a:solidFill>
                            <a:schemeClr val="dk1"/>
                          </a:solidFill>
                          <a:effectLst/>
                        </a:rPr>
                        <a:t>(CAF, ESG)</a:t>
                      </a:r>
                    </a:p>
                    <a:p>
                      <a:endParaRPr lang="fi-FI" sz="1200" b="0" kern="1200" dirty="0">
                        <a:solidFill>
                          <a:schemeClr val="dk1"/>
                        </a:solidFill>
                        <a:effectLst/>
                      </a:endParaRPr>
                    </a:p>
                    <a:p>
                      <a:r>
                        <a:rPr lang="fi-FI" sz="1200" b="0" kern="1200" dirty="0">
                          <a:solidFill>
                            <a:schemeClr val="dk1"/>
                          </a:solidFill>
                          <a:effectLst/>
                        </a:rPr>
                        <a:t>Ulkoiset arvioinnit</a:t>
                      </a:r>
                    </a:p>
                    <a:p>
                      <a:endParaRPr lang="fi-FI" sz="1200" dirty="0"/>
                    </a:p>
                  </a:txBody>
                  <a:tcPr/>
                </a:tc>
                <a:tc>
                  <a:txBody>
                    <a:bodyPr/>
                    <a:lstStyle/>
                    <a:p>
                      <a:r>
                        <a:rPr lang="fi-FI" sz="1200" b="0" kern="1200" dirty="0">
                          <a:solidFill>
                            <a:schemeClr val="dk1"/>
                          </a:solidFill>
                          <a:effectLst/>
                        </a:rPr>
                        <a:t>Kehityskeskustelut</a:t>
                      </a:r>
                    </a:p>
                    <a:p>
                      <a:endParaRPr lang="fi-FI" sz="1200" b="0" kern="1200" dirty="0">
                        <a:solidFill>
                          <a:schemeClr val="dk1"/>
                        </a:solidFill>
                        <a:effectLst/>
                      </a:endParaRPr>
                    </a:p>
                    <a:p>
                      <a:r>
                        <a:rPr lang="fi-FI" sz="1200" b="0" kern="1200" dirty="0">
                          <a:solidFill>
                            <a:schemeClr val="dk1"/>
                          </a:solidFill>
                          <a:effectLst/>
                        </a:rPr>
                        <a:t>Työyhteisön kehittämiskysely</a:t>
                      </a:r>
                    </a:p>
                    <a:p>
                      <a:endParaRPr lang="fi-FI" sz="1200" b="0" kern="1200" dirty="0">
                        <a:solidFill>
                          <a:schemeClr val="dk1"/>
                        </a:solidFill>
                        <a:effectLst/>
                      </a:endParaRPr>
                    </a:p>
                    <a:p>
                      <a:r>
                        <a:rPr lang="fi-FI" sz="1200" b="0" kern="1200" dirty="0">
                          <a:solidFill>
                            <a:schemeClr val="dk1"/>
                          </a:solidFill>
                          <a:effectLst/>
                        </a:rPr>
                        <a:t>Tasa-arvo- ja yhdenvertaisuuskysely</a:t>
                      </a:r>
                    </a:p>
                    <a:p>
                      <a:endParaRPr lang="fi-FI" sz="1200" b="0" kern="1200" dirty="0">
                        <a:solidFill>
                          <a:schemeClr val="dk1"/>
                        </a:solidFill>
                        <a:effectLst/>
                      </a:endParaRPr>
                    </a:p>
                    <a:p>
                      <a:r>
                        <a:rPr lang="fi-FI" sz="1200" b="0" kern="1200" dirty="0">
                          <a:solidFill>
                            <a:schemeClr val="dk1"/>
                          </a:solidFill>
                          <a:effectLst/>
                        </a:rPr>
                        <a:t>Tukipalvelujen palautekyselyt</a:t>
                      </a:r>
                    </a:p>
                    <a:p>
                      <a:endParaRPr lang="fi-FI" sz="1200" dirty="0"/>
                    </a:p>
                  </a:txBody>
                  <a:tcPr/>
                </a:tc>
                <a:tc>
                  <a:txBody>
                    <a:bodyPr/>
                    <a:lstStyle/>
                    <a:p>
                      <a:r>
                        <a:rPr lang="fi-FI" sz="1200" b="0" kern="1200" dirty="0">
                          <a:solidFill>
                            <a:schemeClr val="dk1"/>
                          </a:solidFill>
                          <a:effectLst/>
                        </a:rPr>
                        <a:t>Opintojaksopalautteet</a:t>
                      </a:r>
                    </a:p>
                    <a:p>
                      <a:endParaRPr lang="fi-FI" sz="1200" b="0" kern="1200" dirty="0">
                        <a:solidFill>
                          <a:schemeClr val="dk1"/>
                        </a:solidFill>
                        <a:effectLst/>
                      </a:endParaRPr>
                    </a:p>
                    <a:p>
                      <a:r>
                        <a:rPr lang="fi-FI" sz="1200" b="0" kern="1200" dirty="0">
                          <a:solidFill>
                            <a:schemeClr val="dk1"/>
                          </a:solidFill>
                          <a:effectLst/>
                        </a:rPr>
                        <a:t>Tulokysely</a:t>
                      </a:r>
                    </a:p>
                    <a:p>
                      <a:endParaRPr lang="fi-FI" sz="1200" b="0" kern="1200" dirty="0">
                        <a:solidFill>
                          <a:schemeClr val="dk1"/>
                        </a:solidFill>
                        <a:effectLst/>
                      </a:endParaRPr>
                    </a:p>
                    <a:p>
                      <a:r>
                        <a:rPr lang="fi-FI" sz="1200" b="0" kern="1200" dirty="0">
                          <a:solidFill>
                            <a:schemeClr val="dk1"/>
                          </a:solidFill>
                          <a:effectLst/>
                        </a:rPr>
                        <a:t>Koulutuksen kehittämiskysely</a:t>
                      </a:r>
                    </a:p>
                    <a:p>
                      <a:endParaRPr lang="fi-FI" sz="1200" b="0" kern="1200" dirty="0">
                        <a:solidFill>
                          <a:schemeClr val="dk1"/>
                        </a:solidFill>
                        <a:effectLst/>
                      </a:endParaRPr>
                    </a:p>
                    <a:p>
                      <a:r>
                        <a:rPr lang="fi-FI" sz="1200" b="0" kern="1200" dirty="0">
                          <a:solidFill>
                            <a:schemeClr val="dk1"/>
                          </a:solidFill>
                          <a:effectLst/>
                        </a:rPr>
                        <a:t>Tasa-arvo- ja yhdenvertaisuuskysely</a:t>
                      </a:r>
                    </a:p>
                    <a:p>
                      <a:endParaRPr lang="fi-FI" sz="1200" b="0" kern="1200" dirty="0">
                        <a:solidFill>
                          <a:schemeClr val="dk1"/>
                        </a:solidFill>
                        <a:effectLst/>
                      </a:endParaRPr>
                    </a:p>
                    <a:p>
                      <a:r>
                        <a:rPr lang="fi-FI" sz="1200" b="0" kern="1200" dirty="0">
                          <a:solidFill>
                            <a:schemeClr val="dk1"/>
                          </a:solidFill>
                          <a:effectLst/>
                        </a:rPr>
                        <a:t>Kehittämisfoorumit</a:t>
                      </a:r>
                    </a:p>
                    <a:p>
                      <a:endParaRPr lang="fi-FI" sz="1200" b="0" kern="1200" dirty="0">
                        <a:solidFill>
                          <a:schemeClr val="dk1"/>
                        </a:solidFill>
                        <a:effectLst/>
                      </a:endParaRPr>
                    </a:p>
                    <a:p>
                      <a:r>
                        <a:rPr lang="fi-FI" sz="1200" b="0" kern="1200" dirty="0">
                          <a:solidFill>
                            <a:schemeClr val="dk1"/>
                          </a:solidFill>
                          <a:effectLst/>
                        </a:rPr>
                        <a:t>Ammattikorkeakoulujen valmistumisvaiheen opiskelijapalautekysely</a:t>
                      </a:r>
                      <a:br>
                        <a:rPr lang="fi-FI" sz="1200" b="0" kern="1200" dirty="0">
                          <a:solidFill>
                            <a:schemeClr val="dk1"/>
                          </a:solidFill>
                          <a:effectLst/>
                        </a:rPr>
                      </a:br>
                      <a:r>
                        <a:rPr lang="fi-FI" sz="1200" b="0" kern="1200" dirty="0">
                          <a:solidFill>
                            <a:schemeClr val="dk1"/>
                          </a:solidFill>
                          <a:effectLst/>
                        </a:rPr>
                        <a:t>(AVOP)</a:t>
                      </a:r>
                    </a:p>
                    <a:p>
                      <a:endParaRPr lang="fi-FI" sz="1200" b="0" kern="1200" dirty="0">
                        <a:solidFill>
                          <a:schemeClr val="dk1"/>
                        </a:solidFill>
                        <a:effectLst/>
                      </a:endParaRPr>
                    </a:p>
                    <a:p>
                      <a:r>
                        <a:rPr lang="fi-FI" sz="1200" b="0" kern="1200" dirty="0">
                          <a:solidFill>
                            <a:schemeClr val="dk1"/>
                          </a:solidFill>
                          <a:effectLst/>
                        </a:rPr>
                        <a:t>Tukipalvelujen palautekyselyt</a:t>
                      </a:r>
                    </a:p>
                    <a:p>
                      <a:endParaRPr lang="fi-FI" sz="1200" b="0" kern="1200" dirty="0">
                        <a:solidFill>
                          <a:schemeClr val="dk1"/>
                        </a:solidFill>
                        <a:effectLst/>
                      </a:endParaRPr>
                    </a:p>
                    <a:p>
                      <a:r>
                        <a:rPr lang="fi-FI" sz="1200" b="0" kern="1200" dirty="0">
                          <a:solidFill>
                            <a:schemeClr val="dk1"/>
                          </a:solidFill>
                          <a:effectLst/>
                        </a:rPr>
                        <a:t>Avoimen amk:n ja täydennyskoulutuksen asiakaspalautekysely</a:t>
                      </a:r>
                    </a:p>
                    <a:p>
                      <a:endParaRPr lang="fi-FI" sz="1200" b="0" kern="1200" dirty="0">
                        <a:solidFill>
                          <a:schemeClr val="dk1"/>
                        </a:solidFill>
                        <a:effectLst/>
                      </a:endParaRPr>
                    </a:p>
                    <a:p>
                      <a:r>
                        <a:rPr lang="fi-FI" sz="1200" b="0" kern="1200" dirty="0">
                          <a:solidFill>
                            <a:schemeClr val="dk1"/>
                          </a:solidFill>
                          <a:effectLst/>
                        </a:rPr>
                        <a:t>Täydennyskoulutuksen loppupalautekysely</a:t>
                      </a:r>
                    </a:p>
                    <a:p>
                      <a:endParaRPr lang="fi-FI" sz="1200" dirty="0"/>
                    </a:p>
                  </a:txBody>
                  <a:tcPr/>
                </a:tc>
                <a:tc>
                  <a:txBody>
                    <a:bodyPr/>
                    <a:lstStyle/>
                    <a:p>
                      <a:r>
                        <a:rPr lang="fi-FI" sz="1200" b="0" kern="1200" dirty="0">
                          <a:solidFill>
                            <a:schemeClr val="dk1"/>
                          </a:solidFill>
                          <a:effectLst/>
                        </a:rPr>
                        <a:t>Sidosryhmäkysely</a:t>
                      </a:r>
                    </a:p>
                    <a:p>
                      <a:endParaRPr lang="fi-FI" sz="1200" b="0" kern="1200" dirty="0">
                        <a:solidFill>
                          <a:schemeClr val="dk1"/>
                        </a:solidFill>
                        <a:effectLst/>
                      </a:endParaRPr>
                    </a:p>
                    <a:p>
                      <a:r>
                        <a:rPr lang="fi-FI" sz="1200" b="0" kern="1200" dirty="0">
                          <a:solidFill>
                            <a:schemeClr val="dk1"/>
                          </a:solidFill>
                          <a:effectLst/>
                        </a:rPr>
                        <a:t>Alumnikysely</a:t>
                      </a:r>
                    </a:p>
                    <a:p>
                      <a:endParaRPr lang="fi-FI" sz="1200" b="0" kern="1200" dirty="0">
                        <a:solidFill>
                          <a:schemeClr val="dk1"/>
                        </a:solidFill>
                        <a:effectLst/>
                      </a:endParaRPr>
                    </a:p>
                    <a:p>
                      <a:r>
                        <a:rPr lang="fi-FI" sz="1200" b="0" kern="1200" dirty="0">
                          <a:solidFill>
                            <a:schemeClr val="dk1"/>
                          </a:solidFill>
                          <a:effectLst/>
                        </a:rPr>
                        <a:t>Hankkeiden arvioinnit ja palaute</a:t>
                      </a:r>
                    </a:p>
                    <a:p>
                      <a:endParaRPr lang="fi-FI" sz="1200" b="0" kern="1200" dirty="0">
                        <a:solidFill>
                          <a:schemeClr val="dk1"/>
                        </a:solidFill>
                        <a:effectLst/>
                      </a:endParaRPr>
                    </a:p>
                    <a:p>
                      <a:r>
                        <a:rPr lang="fi-FI" sz="1200" b="0" kern="1200" dirty="0">
                          <a:solidFill>
                            <a:schemeClr val="dk1"/>
                          </a:solidFill>
                          <a:effectLst/>
                        </a:rPr>
                        <a:t>Uraseurantakysely</a:t>
                      </a:r>
                    </a:p>
                    <a:p>
                      <a:endParaRPr lang="fi-FI" sz="1200" b="0" kern="1200" dirty="0">
                        <a:solidFill>
                          <a:schemeClr val="dk1"/>
                        </a:solidFill>
                        <a:effectLst/>
                      </a:endParaRPr>
                    </a:p>
                    <a:p>
                      <a:r>
                        <a:rPr lang="fi-FI" sz="1200" b="0" kern="1200" dirty="0">
                          <a:solidFill>
                            <a:schemeClr val="dk1"/>
                          </a:solidFill>
                          <a:effectLst/>
                        </a:rPr>
                        <a:t>Asiakaspalvelukyselyt</a:t>
                      </a:r>
                    </a:p>
                    <a:p>
                      <a:endParaRPr lang="fi-FI" sz="1200" dirty="0"/>
                    </a:p>
                  </a:txBody>
                  <a:tcPr/>
                </a:tc>
                <a:extLst>
                  <a:ext uri="{0D108BD9-81ED-4DB2-BD59-A6C34878D82A}">
                    <a16:rowId xmlns:a16="http://schemas.microsoft.com/office/drawing/2014/main" val="3592199611"/>
                  </a:ext>
                </a:extLst>
              </a:tr>
            </a:tbl>
          </a:graphicData>
        </a:graphic>
      </p:graphicFrame>
    </p:spTree>
    <p:extLst>
      <p:ext uri="{BB962C8B-B14F-4D97-AF65-F5344CB8AC3E}">
        <p14:creationId xmlns:p14="http://schemas.microsoft.com/office/powerpoint/2010/main" val="266248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Palautejärjestelmän periaatteita</a:t>
            </a:r>
          </a:p>
        </p:txBody>
      </p:sp>
      <p:sp>
        <p:nvSpPr>
          <p:cNvPr id="3" name="Sisällön paikkamerkki 2"/>
          <p:cNvSpPr>
            <a:spLocks noGrp="1"/>
          </p:cNvSpPr>
          <p:nvPr>
            <p:ph idx="1"/>
          </p:nvPr>
        </p:nvSpPr>
        <p:spPr/>
        <p:txBody>
          <a:bodyPr/>
          <a:lstStyle/>
          <a:p>
            <a:r>
              <a:rPr lang="fi-FI" dirty="0"/>
              <a:t>Palautteiden tulokset julkaistaan</a:t>
            </a:r>
          </a:p>
          <a:p>
            <a:r>
              <a:rPr lang="fi-FI" dirty="0"/>
              <a:t>Tulokset käsitellään avoimesti huolehtien luottamuksellisuudesta ja tietosuojasta.</a:t>
            </a:r>
          </a:p>
          <a:p>
            <a:r>
              <a:rPr lang="fi-FI" dirty="0"/>
              <a:t>Käsittelyvastuut on kuvattu mittaussuunnitelmassa. Palautetta käsitellään toimielimissä, yksiköiden ja työryhmien kokouksissa, opintojaksoilla ja kehittämisfoorumeissa. </a:t>
            </a:r>
          </a:p>
          <a:p>
            <a:r>
              <a:rPr lang="fi-FI" dirty="0"/>
              <a:t>Opiskelijoille annetaan vastapalautetta, eli tietoa annetusta palautteesta ja mahdollisista toimenpiteistä, joihin se on johtanut, opintojaksoilla ja kehittämisfoorumeissa.</a:t>
            </a:r>
          </a:p>
          <a:p>
            <a:endParaRPr lang="fi-FI" dirty="0"/>
          </a:p>
        </p:txBody>
      </p:sp>
    </p:spTree>
    <p:extLst>
      <p:ext uri="{BB962C8B-B14F-4D97-AF65-F5344CB8AC3E}">
        <p14:creationId xmlns:p14="http://schemas.microsoft.com/office/powerpoint/2010/main" val="957338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Otsikko 1"/>
          <p:cNvSpPr>
            <a:spLocks noGrp="1"/>
          </p:cNvSpPr>
          <p:nvPr>
            <p:ph type="ctrTitle"/>
          </p:nvPr>
        </p:nvSpPr>
        <p:spPr>
          <a:xfrm>
            <a:off x="711202" y="1733357"/>
            <a:ext cx="7721600" cy="1470025"/>
          </a:xfrm>
        </p:spPr>
        <p:txBody>
          <a:bodyPr/>
          <a:lstStyle/>
          <a:p>
            <a:pPr eaLnBrk="1" hangingPunct="1"/>
            <a:r>
              <a:rPr lang="fi-FI" dirty="0">
                <a:latin typeface="Arial" charset="0"/>
              </a:rPr>
              <a:t>Laadunhallinta </a:t>
            </a:r>
            <a:r>
              <a:rPr lang="fi-FI" dirty="0" err="1">
                <a:latin typeface="Arial" charset="0"/>
              </a:rPr>
              <a:t>Xamkissa</a:t>
            </a:r>
            <a:endParaRPr lang="fi-FI" dirty="0">
              <a:latin typeface="Arial" charset="0"/>
            </a:endParaRP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651" y="2769244"/>
            <a:ext cx="3400700" cy="3929697"/>
          </a:xfrm>
          <a:prstGeom prst="rect">
            <a:avLst/>
          </a:prstGeom>
        </p:spPr>
      </p:pic>
    </p:spTree>
    <p:extLst>
      <p:ext uri="{BB962C8B-B14F-4D97-AF65-F5344CB8AC3E}">
        <p14:creationId xmlns:p14="http://schemas.microsoft.com/office/powerpoint/2010/main" val="2765947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1200" y="140117"/>
            <a:ext cx="7721590" cy="1143000"/>
          </a:xfrm>
        </p:spPr>
        <p:txBody>
          <a:bodyPr/>
          <a:lstStyle/>
          <a:p>
            <a:r>
              <a:rPr lang="fi-FI" dirty="0"/>
              <a:t>Opintojaksopalautteet</a:t>
            </a:r>
          </a:p>
        </p:txBody>
      </p:sp>
      <p:sp>
        <p:nvSpPr>
          <p:cNvPr id="3" name="Sisällön paikkamerkki 2"/>
          <p:cNvSpPr>
            <a:spLocks noGrp="1"/>
          </p:cNvSpPr>
          <p:nvPr>
            <p:ph idx="1"/>
          </p:nvPr>
        </p:nvSpPr>
        <p:spPr>
          <a:xfrm>
            <a:off x="577088" y="1050376"/>
            <a:ext cx="7721590" cy="3737672"/>
          </a:xfrm>
        </p:spPr>
        <p:txBody>
          <a:bodyPr/>
          <a:lstStyle/>
          <a:p>
            <a:pPr>
              <a:buFont typeface="Arial" panose="020B0604020202020204" pitchFamily="34" charset="0"/>
              <a:buChar char="•"/>
            </a:pPr>
            <a:r>
              <a:rPr lang="fi-FI" dirty="0"/>
              <a:t>Kaikista opintojaksoista kerätään välipalautetta ja loppupalautetta</a:t>
            </a:r>
          </a:p>
          <a:p>
            <a:pPr>
              <a:buFont typeface="Arial" panose="020B0604020202020204" pitchFamily="34" charset="0"/>
              <a:buChar char="•"/>
            </a:pPr>
            <a:r>
              <a:rPr lang="fi-FI" dirty="0"/>
              <a:t>Opettaja kokoaa välipalautteen haluamallaan tavalla </a:t>
            </a:r>
          </a:p>
          <a:p>
            <a:pPr>
              <a:buFont typeface="Arial" panose="020B0604020202020204" pitchFamily="34" charset="0"/>
              <a:buChar char="•"/>
            </a:pPr>
            <a:r>
              <a:rPr lang="fi-FI" dirty="0"/>
              <a:t>Opettaja kokoaa loppupalautteen yhteiseen opintojaksopalautejärjestelmään</a:t>
            </a:r>
          </a:p>
          <a:p>
            <a:pPr marL="0" indent="0">
              <a:buNone/>
            </a:pPr>
            <a:endParaRPr lang="fi-FI" dirty="0"/>
          </a:p>
          <a:p>
            <a:pPr marL="0" indent="0">
              <a:buNone/>
            </a:pPr>
            <a:endParaRPr lang="fi-FI" dirty="0"/>
          </a:p>
        </p:txBody>
      </p:sp>
      <p:pic>
        <p:nvPicPr>
          <p:cNvPr id="4" name="Kuva 5">
            <a:extLst>
              <a:ext uri="{FF2B5EF4-FFF2-40B4-BE49-F238E27FC236}">
                <a16:creationId xmlns:a16="http://schemas.microsoft.com/office/drawing/2014/main" id="{7FE5EAEA-53EE-4DA8-A4B1-A66E8487D30E}"/>
              </a:ext>
            </a:extLst>
          </p:cNvPr>
          <p:cNvPicPr>
            <a:picLocks noChangeAspect="1"/>
          </p:cNvPicPr>
          <p:nvPr/>
        </p:nvPicPr>
        <p:blipFill>
          <a:blip r:embed="rId2"/>
          <a:stretch>
            <a:fillRect/>
          </a:stretch>
        </p:blipFill>
        <p:spPr>
          <a:xfrm>
            <a:off x="857380" y="2918285"/>
            <a:ext cx="6808330" cy="3712369"/>
          </a:xfrm>
          <a:prstGeom prst="rect">
            <a:avLst/>
          </a:prstGeom>
        </p:spPr>
      </p:pic>
    </p:spTree>
    <p:extLst>
      <p:ext uri="{BB962C8B-B14F-4D97-AF65-F5344CB8AC3E}">
        <p14:creationId xmlns:p14="http://schemas.microsoft.com/office/powerpoint/2010/main" val="3042003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Opiskelijakyselyt</a:t>
            </a:r>
          </a:p>
        </p:txBody>
      </p:sp>
      <p:sp>
        <p:nvSpPr>
          <p:cNvPr id="3" name="Sisällön paikkamerkki 2"/>
          <p:cNvSpPr>
            <a:spLocks noGrp="1"/>
          </p:cNvSpPr>
          <p:nvPr>
            <p:ph idx="1"/>
          </p:nvPr>
        </p:nvSpPr>
        <p:spPr>
          <a:xfrm>
            <a:off x="711200" y="1853475"/>
            <a:ext cx="7721590" cy="3737672"/>
          </a:xfrm>
        </p:spPr>
        <p:txBody>
          <a:bodyPr/>
          <a:lstStyle/>
          <a:p>
            <a:pPr>
              <a:buFont typeface="Arial" panose="020B0604020202020204" pitchFamily="34" charset="0"/>
              <a:buChar char="•"/>
            </a:pPr>
            <a:r>
              <a:rPr lang="fi-FI" sz="1800" b="1" dirty="0"/>
              <a:t>Tulokyselyllä</a:t>
            </a:r>
            <a:r>
              <a:rPr lang="fi-FI" sz="1800" dirty="0"/>
              <a:t> kootaan tietoa opiskelun aloittamiseen liittyvästä perehdytyksestä, työskentelyilmapiiristä, </a:t>
            </a:r>
            <a:r>
              <a:rPr lang="fi-FI" sz="1800" dirty="0" err="1"/>
              <a:t>opiskelijatutoroinnista</a:t>
            </a:r>
            <a:r>
              <a:rPr lang="fi-FI" sz="1800" dirty="0"/>
              <a:t> ja opiskelijoiden tyytyväisyydestä. </a:t>
            </a:r>
          </a:p>
          <a:p>
            <a:pPr lvl="1">
              <a:buFont typeface="Arial" panose="020B0604020202020204" pitchFamily="34" charset="0"/>
              <a:buChar char="•"/>
            </a:pPr>
            <a:r>
              <a:rPr lang="fi-FI" sz="1800" dirty="0"/>
              <a:t>Tulokyselyyn vastaavat tutkintoon johtavan koulutuksen opiskelijat ensimmäisen lukukautensa aikana.</a:t>
            </a:r>
          </a:p>
          <a:p>
            <a:pPr marL="800100" lvl="1" indent="-342900">
              <a:buFont typeface="Arial" panose="020B0604020202020204" pitchFamily="34" charset="0"/>
              <a:buChar char="•"/>
            </a:pPr>
            <a:endParaRPr lang="fi-FI" sz="1800" dirty="0"/>
          </a:p>
          <a:p>
            <a:pPr>
              <a:buFont typeface="Arial" panose="020B0604020202020204" pitchFamily="34" charset="0"/>
              <a:buChar char="•"/>
            </a:pPr>
            <a:r>
              <a:rPr lang="fi-FI" sz="1800" b="1" dirty="0"/>
              <a:t>Koulutuksen kehittämiskyselyllä </a:t>
            </a:r>
            <a:r>
              <a:rPr lang="fi-FI" sz="1800" dirty="0"/>
              <a:t>kerätyn tiedon avulla kehitetään koulutusta, opintojen ohjausta ja opiskelijan itseohjautuvuutta, oppimisympäristöä ja työskentelyilmapiiriä. </a:t>
            </a:r>
          </a:p>
          <a:p>
            <a:pPr lvl="1">
              <a:buFont typeface="Arial" panose="020B0604020202020204" pitchFamily="34" charset="0"/>
              <a:buChar char="•"/>
            </a:pPr>
            <a:r>
              <a:rPr lang="fi-FI" sz="1800" dirty="0"/>
              <a:t>Koulutuksen kehittämiskyselyyn vastaavat tutkintoon johtavan koulutuksen opiskelijat opintojen puolivälissä.</a:t>
            </a:r>
          </a:p>
          <a:p>
            <a:pPr marL="800100" lvl="1" indent="-342900">
              <a:buFont typeface="Arial" panose="020B0604020202020204" pitchFamily="34" charset="0"/>
              <a:buChar char="•"/>
            </a:pPr>
            <a:endParaRPr lang="fi-FI" sz="1800" dirty="0"/>
          </a:p>
          <a:p>
            <a:pPr>
              <a:buFont typeface="Arial" panose="020B0604020202020204" pitchFamily="34" charset="0"/>
              <a:buChar char="•"/>
            </a:pPr>
            <a:r>
              <a:rPr lang="fi-FI" sz="1800" b="1" dirty="0"/>
              <a:t>Tasa-arvo- ja yhdenvertaisuuskysely </a:t>
            </a:r>
          </a:p>
          <a:p>
            <a:pPr lvl="1">
              <a:buFont typeface="Arial" panose="020B0604020202020204" pitchFamily="34" charset="0"/>
              <a:buChar char="•"/>
            </a:pPr>
            <a:r>
              <a:rPr lang="fi-FI" sz="1800" dirty="0"/>
              <a:t>Koulutuksen kehittämiskyselyn yhteydessä joka toinen vuosi</a:t>
            </a:r>
          </a:p>
          <a:p>
            <a:pPr>
              <a:buFont typeface="Arial" panose="020B0604020202020204" pitchFamily="34" charset="0"/>
              <a:buChar char="•"/>
            </a:pPr>
            <a:endParaRPr lang="fi-FI" sz="1800" dirty="0"/>
          </a:p>
        </p:txBody>
      </p:sp>
    </p:spTree>
    <p:extLst>
      <p:ext uri="{BB962C8B-B14F-4D97-AF65-F5344CB8AC3E}">
        <p14:creationId xmlns:p14="http://schemas.microsoft.com/office/powerpoint/2010/main" val="1670159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Valtakunnalliset opiskelijakyselyt</a:t>
            </a:r>
          </a:p>
        </p:txBody>
      </p:sp>
      <p:sp>
        <p:nvSpPr>
          <p:cNvPr id="3" name="Sisällön paikkamerkki 2"/>
          <p:cNvSpPr>
            <a:spLocks noGrp="1"/>
          </p:cNvSpPr>
          <p:nvPr>
            <p:ph idx="1"/>
          </p:nvPr>
        </p:nvSpPr>
        <p:spPr/>
        <p:txBody>
          <a:bodyPr/>
          <a:lstStyle/>
          <a:p>
            <a:pPr>
              <a:buFont typeface="Arial" panose="020B0604020202020204" pitchFamily="34" charset="0"/>
              <a:buChar char="•"/>
            </a:pPr>
            <a:r>
              <a:rPr lang="fi-FI" sz="1800" b="1" dirty="0"/>
              <a:t>Ammattikorkeakoulujen valmistumisvaiheen opiskelijapalautekysely (AVOP) </a:t>
            </a:r>
          </a:p>
          <a:p>
            <a:pPr lvl="1">
              <a:buFont typeface="Arial" panose="020B0604020202020204" pitchFamily="34" charset="0"/>
              <a:buChar char="•"/>
            </a:pPr>
            <a:r>
              <a:rPr lang="fi-FI" sz="1800" dirty="0"/>
              <a:t>Tutkinto-opiskelijat vastaavat kyselyyn noin kolme viikkoa ennen valmistumisajankohtaa. </a:t>
            </a:r>
          </a:p>
          <a:p>
            <a:pPr lvl="1">
              <a:buFont typeface="Arial" panose="020B0604020202020204" pitchFamily="34" charset="0"/>
              <a:buChar char="•"/>
            </a:pPr>
            <a:r>
              <a:rPr lang="fi-FI" sz="1800" dirty="0"/>
              <a:t>Opetus ja oppiminen, kansainvälisyys, monikulttuurisuus ja kieliopinnot, työelämäyhteydet ja työelämäneuvonta, harjoittelu, opinnäytetyö ja opiskelutyytyväisyys.  </a:t>
            </a:r>
          </a:p>
          <a:p>
            <a:pPr>
              <a:buFont typeface="Arial" panose="020B0604020202020204" pitchFamily="34" charset="0"/>
              <a:buChar char="•"/>
            </a:pPr>
            <a:r>
              <a:rPr lang="fi-FI" sz="1800" b="1" dirty="0"/>
              <a:t>Uraseurantakysely</a:t>
            </a:r>
            <a:r>
              <a:rPr lang="fi-FI" sz="1800" dirty="0"/>
              <a:t> ammattikorkeakoulusta viisi vuotta aiemmin valmistuneille </a:t>
            </a:r>
          </a:p>
          <a:p>
            <a:pPr lvl="1">
              <a:buFont typeface="Arial" panose="020B0604020202020204" pitchFamily="34" charset="0"/>
              <a:buChar char="•"/>
            </a:pPr>
            <a:r>
              <a:rPr lang="fi-FI" sz="1800" dirty="0"/>
              <a:t>Tietoa työllistymisen laadusta ja koulutuksen vaikuttavuudesta, työurasta ja osaamisen vastaavuudesta työelämän tarpeisiin.</a:t>
            </a:r>
          </a:p>
        </p:txBody>
      </p:sp>
    </p:spTree>
    <p:extLst>
      <p:ext uri="{BB962C8B-B14F-4D97-AF65-F5344CB8AC3E}">
        <p14:creationId xmlns:p14="http://schemas.microsoft.com/office/powerpoint/2010/main" val="3452289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Kehittämisfoorumit</a:t>
            </a:r>
          </a:p>
        </p:txBody>
      </p:sp>
      <p:sp>
        <p:nvSpPr>
          <p:cNvPr id="3" name="Sisällön paikkamerkki 2"/>
          <p:cNvSpPr>
            <a:spLocks noGrp="1"/>
          </p:cNvSpPr>
          <p:nvPr>
            <p:ph idx="1"/>
          </p:nvPr>
        </p:nvSpPr>
        <p:spPr/>
        <p:txBody>
          <a:bodyPr/>
          <a:lstStyle/>
          <a:p>
            <a:r>
              <a:rPr lang="fi-FI" dirty="0"/>
              <a:t>Opiskelijoiden, opiskelijakunnan ja henkilöstön yhteisiä tilaisuuksia, joissa</a:t>
            </a:r>
          </a:p>
          <a:p>
            <a:pPr lvl="1">
              <a:buFont typeface="Arial" panose="020B0604020202020204" pitchFamily="34" charset="0"/>
              <a:buChar char="•"/>
            </a:pPr>
            <a:r>
              <a:rPr lang="fi-FI" dirty="0"/>
              <a:t>käsitellään opiskelijapalautetta ja opiskelijoiden kehittämisehdotuksia</a:t>
            </a:r>
          </a:p>
          <a:p>
            <a:pPr lvl="1">
              <a:buFont typeface="Arial" panose="020B0604020202020204" pitchFamily="34" charset="0"/>
              <a:buChar char="•"/>
            </a:pPr>
            <a:r>
              <a:rPr lang="fi-FI" dirty="0"/>
              <a:t>sovitaan kehittämistoimenpiteistä</a:t>
            </a:r>
          </a:p>
          <a:p>
            <a:pPr lvl="1">
              <a:buFont typeface="Arial" panose="020B0604020202020204" pitchFamily="34" charset="0"/>
              <a:buChar char="•"/>
            </a:pPr>
            <a:r>
              <a:rPr lang="fi-FI" dirty="0"/>
              <a:t>keskustellaan aiemmin tehtyjen kehittämistoimien vaikutuksista</a:t>
            </a:r>
          </a:p>
          <a:p>
            <a:r>
              <a:rPr lang="fi-FI" dirty="0"/>
              <a:t>Kehittämisfoorumi pidetään koulutusyksikössä tai koulutuksessa vähintään kerran lukukaudessa. </a:t>
            </a:r>
          </a:p>
          <a:p>
            <a:endParaRPr lang="fi-FI" dirty="0"/>
          </a:p>
        </p:txBody>
      </p:sp>
    </p:spTree>
    <p:extLst>
      <p:ext uri="{BB962C8B-B14F-4D97-AF65-F5344CB8AC3E}">
        <p14:creationId xmlns:p14="http://schemas.microsoft.com/office/powerpoint/2010/main" val="1140578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Muut kyselyt</a:t>
            </a:r>
          </a:p>
        </p:txBody>
      </p:sp>
      <p:sp>
        <p:nvSpPr>
          <p:cNvPr id="3" name="Sisällön paikkamerkki 2"/>
          <p:cNvSpPr>
            <a:spLocks noGrp="1"/>
          </p:cNvSpPr>
          <p:nvPr>
            <p:ph idx="1"/>
          </p:nvPr>
        </p:nvSpPr>
        <p:spPr>
          <a:xfrm>
            <a:off x="711200" y="1644354"/>
            <a:ext cx="7721590" cy="3737672"/>
          </a:xfrm>
        </p:spPr>
        <p:txBody>
          <a:bodyPr/>
          <a:lstStyle/>
          <a:p>
            <a:pPr>
              <a:buFont typeface="Arial" panose="020B0604020202020204" pitchFamily="34" charset="0"/>
              <a:buChar char="•"/>
            </a:pPr>
            <a:r>
              <a:rPr lang="fi-FI" sz="1600" b="1" dirty="0"/>
              <a:t>Työyhteisön kehittämiskysely </a:t>
            </a:r>
            <a:r>
              <a:rPr lang="fi-FI" sz="1600" dirty="0"/>
              <a:t>henkilökunnalle. Tuloksia käytetään henkilöstön, työn ja yksikköjen sekä koko ammattikorkeakoulun kehittämiseen ja vahvuuksien ylläpitämiseen.</a:t>
            </a:r>
          </a:p>
          <a:p>
            <a:pPr>
              <a:buFont typeface="Arial" panose="020B0604020202020204" pitchFamily="34" charset="0"/>
              <a:buChar char="•"/>
            </a:pPr>
            <a:r>
              <a:rPr lang="fi-FI" sz="1600" b="1" dirty="0"/>
              <a:t>Henkilöstön tasa-arvo- ja yhdenvertaisuuskysely joka toinen vuosi</a:t>
            </a:r>
            <a:r>
              <a:rPr lang="fi-FI" sz="1600" dirty="0"/>
              <a:t> työyhteisön kehittämiskyselyn yhteydessä</a:t>
            </a:r>
          </a:p>
          <a:p>
            <a:pPr>
              <a:buFont typeface="Arial" panose="020B0604020202020204" pitchFamily="34" charset="0"/>
              <a:buChar char="•"/>
            </a:pPr>
            <a:r>
              <a:rPr lang="fi-FI" sz="1600" b="1" dirty="0"/>
              <a:t>Sidosryhmä- ja alumnipalautetta </a:t>
            </a:r>
            <a:r>
              <a:rPr lang="fi-FI" sz="1600" dirty="0"/>
              <a:t>kerätään kyselyllä vuorovuosin. </a:t>
            </a:r>
          </a:p>
          <a:p>
            <a:pPr lvl="1">
              <a:buFont typeface="Arial" panose="020B0604020202020204" pitchFamily="34" charset="0"/>
              <a:buChar char="•"/>
            </a:pPr>
            <a:r>
              <a:rPr lang="fi-FI" sz="1600" dirty="0"/>
              <a:t>Yhteisen systemaattisen palautteenkeruun lisäksi sidosryhmäpalautetta kerätään jatkuvasti monin eri tavoin projekteissa, palveluiden myyntiprosesseissa ja koulutusten erilaisessa sidosryhmäyhteistyössä.  </a:t>
            </a:r>
          </a:p>
          <a:p>
            <a:pPr lvl="1">
              <a:buFont typeface="Arial" panose="020B0604020202020204" pitchFamily="34" charset="0"/>
              <a:buChar char="•"/>
            </a:pPr>
            <a:r>
              <a:rPr lang="fi-FI" sz="1600" b="1" dirty="0"/>
              <a:t>Sidosryhmäkyselyllä</a:t>
            </a:r>
            <a:r>
              <a:rPr lang="fi-FI" sz="1600" dirty="0"/>
              <a:t> selvitetään esimerkiksi sidosryhmien kokemuksia yhteistyöstä ja tarjoamistamme palveluista sekä roolistamme alueellisena toimijana ja aluekehittäjänä.</a:t>
            </a:r>
          </a:p>
          <a:p>
            <a:pPr lvl="1">
              <a:buFont typeface="Arial" panose="020B0604020202020204" pitchFamily="34" charset="0"/>
              <a:buChar char="•"/>
            </a:pPr>
            <a:r>
              <a:rPr lang="fi-FI" sz="1600" b="1" dirty="0"/>
              <a:t>Alumnikyselyllä</a:t>
            </a:r>
            <a:r>
              <a:rPr lang="fi-FI" sz="1600" dirty="0"/>
              <a:t> selvitetään esimerkiksi alumnien yhteistyö- ja tiedontarpeita. </a:t>
            </a:r>
          </a:p>
          <a:p>
            <a:pPr>
              <a:buFont typeface="Arial" panose="020B0604020202020204" pitchFamily="34" charset="0"/>
              <a:buChar char="•"/>
            </a:pPr>
            <a:r>
              <a:rPr lang="fi-FI" sz="1600" dirty="0"/>
              <a:t>Opiskelijoilta ja henkilöstöltä kootaan lisäksi </a:t>
            </a:r>
            <a:r>
              <a:rPr lang="fi-FI" sz="1600" b="1" dirty="0"/>
              <a:t>palautetta tukipalveluista</a:t>
            </a:r>
            <a:r>
              <a:rPr lang="fi-FI" sz="1600" dirty="0"/>
              <a:t>: mm. opintotoimistosta, tietohallintopalveluista, kirjastopalveluista ja kansainvälistymispalveluista</a:t>
            </a:r>
          </a:p>
          <a:p>
            <a:pPr>
              <a:buFont typeface="Arial" panose="020B0604020202020204" pitchFamily="34" charset="0"/>
              <a:buChar char="•"/>
            </a:pPr>
            <a:endParaRPr lang="fi-FI" sz="1600" dirty="0"/>
          </a:p>
        </p:txBody>
      </p:sp>
    </p:spTree>
    <p:extLst>
      <p:ext uri="{BB962C8B-B14F-4D97-AF65-F5344CB8AC3E}">
        <p14:creationId xmlns:p14="http://schemas.microsoft.com/office/powerpoint/2010/main" val="1578786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Johdon katselmukset</a:t>
            </a:r>
          </a:p>
        </p:txBody>
      </p:sp>
      <p:sp>
        <p:nvSpPr>
          <p:cNvPr id="3" name="Sisällön paikkamerkki 2"/>
          <p:cNvSpPr>
            <a:spLocks noGrp="1"/>
          </p:cNvSpPr>
          <p:nvPr>
            <p:ph idx="1"/>
          </p:nvPr>
        </p:nvSpPr>
        <p:spPr>
          <a:xfrm>
            <a:off x="711200" y="1951797"/>
            <a:ext cx="7721590" cy="3737672"/>
          </a:xfrm>
        </p:spPr>
        <p:txBody>
          <a:bodyPr/>
          <a:lstStyle/>
          <a:p>
            <a:pPr>
              <a:buFont typeface="Arial" panose="020B0604020202020204" pitchFamily="34" charset="0"/>
              <a:buChar char="•"/>
            </a:pPr>
            <a:r>
              <a:rPr lang="fi-FI" sz="1800" dirty="0" err="1"/>
              <a:t>Xamkin</a:t>
            </a:r>
            <a:r>
              <a:rPr lang="fi-FI" sz="1800" dirty="0"/>
              <a:t> johtoryhmä tekee vuosittain yksiköissä </a:t>
            </a:r>
            <a:r>
              <a:rPr lang="fi-FI" sz="1800" b="1" dirty="0"/>
              <a:t>johdon katselmuksen</a:t>
            </a:r>
            <a:r>
              <a:rPr lang="fi-FI" sz="1800" dirty="0"/>
              <a:t>. </a:t>
            </a:r>
          </a:p>
          <a:p>
            <a:pPr>
              <a:buFont typeface="Arial" panose="020B0604020202020204" pitchFamily="34" charset="0"/>
              <a:buChar char="•"/>
            </a:pPr>
            <a:r>
              <a:rPr lang="fi-FI" sz="1800" dirty="0"/>
              <a:t>Tavoitteena on </a:t>
            </a:r>
          </a:p>
          <a:p>
            <a:pPr lvl="1">
              <a:buFont typeface="Arial" panose="020B0604020202020204" pitchFamily="34" charset="0"/>
              <a:buChar char="•"/>
            </a:pPr>
            <a:r>
              <a:rPr lang="fi-FI" sz="1800" dirty="0"/>
              <a:t>edistää strategian toteutumista</a:t>
            </a:r>
          </a:p>
          <a:p>
            <a:pPr lvl="1">
              <a:buFont typeface="Arial" panose="020B0604020202020204" pitchFamily="34" charset="0"/>
              <a:buChar char="•"/>
            </a:pPr>
            <a:r>
              <a:rPr lang="fi-FI" sz="1800" dirty="0"/>
              <a:t>arvioida toimintaa ja</a:t>
            </a:r>
          </a:p>
          <a:p>
            <a:pPr lvl="1">
              <a:buFont typeface="Arial" panose="020B0604020202020204" pitchFamily="34" charset="0"/>
              <a:buChar char="•"/>
            </a:pPr>
            <a:r>
              <a:rPr lang="fi-FI" sz="1800" dirty="0"/>
              <a:t>tukea ja edistää itseohjattua kehittämistyötä.</a:t>
            </a:r>
          </a:p>
          <a:p>
            <a:pPr>
              <a:buFont typeface="Arial" panose="020B0604020202020204" pitchFamily="34" charset="0"/>
              <a:buChar char="•"/>
            </a:pPr>
            <a:r>
              <a:rPr lang="fi-FI" sz="1800" dirty="0"/>
              <a:t>Katselmuksessa käsitellään yksiköiden toimintaa, tuloksia ja taloutta. Lisäksi käsitellään edellisenä vuonna sovitut tavoitteet ja kehittämistoimenpiteet sekä sovitaan mahdollisista uusista kehittämistavoitteista tulosten, palautteen ja muun laatujärjestelmän tuottaman tiedon ja johdon katselmuksen pohjalta.</a:t>
            </a:r>
          </a:p>
          <a:p>
            <a:pPr>
              <a:buFont typeface="Arial" panose="020B0604020202020204" pitchFamily="34" charset="0"/>
              <a:buChar char="•"/>
            </a:pPr>
            <a:r>
              <a:rPr lang="fi-FI" sz="1800" dirty="0"/>
              <a:t>Katselmuksiin osallistuvat johtoryhmä, johtajat ja päälliköt sekä henkilöstön ja opiskelijoiden edustajia </a:t>
            </a:r>
          </a:p>
          <a:p>
            <a:pPr>
              <a:buFont typeface="Arial" panose="020B0604020202020204" pitchFamily="34" charset="0"/>
              <a:buChar char="•"/>
            </a:pPr>
            <a:endParaRPr lang="fi-FI" sz="1800" dirty="0"/>
          </a:p>
        </p:txBody>
      </p:sp>
    </p:spTree>
    <p:extLst>
      <p:ext uri="{BB962C8B-B14F-4D97-AF65-F5344CB8AC3E}">
        <p14:creationId xmlns:p14="http://schemas.microsoft.com/office/powerpoint/2010/main" val="3617184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Itsearvioinnit</a:t>
            </a:r>
          </a:p>
        </p:txBody>
      </p:sp>
      <p:sp>
        <p:nvSpPr>
          <p:cNvPr id="3" name="Sisällön paikkamerkki 2"/>
          <p:cNvSpPr>
            <a:spLocks noGrp="1"/>
          </p:cNvSpPr>
          <p:nvPr>
            <p:ph idx="1"/>
          </p:nvPr>
        </p:nvSpPr>
        <p:spPr/>
        <p:txBody>
          <a:bodyPr/>
          <a:lstStyle/>
          <a:p>
            <a:pPr>
              <a:buFont typeface="Arial" panose="020B0604020202020204" pitchFamily="34" charset="0"/>
              <a:buChar char="•"/>
            </a:pPr>
            <a:r>
              <a:rPr lang="fi-FI" sz="1800" dirty="0"/>
              <a:t>Organisaation kokonaisarviointi tehdään </a:t>
            </a:r>
            <a:r>
              <a:rPr lang="fi-FI" sz="1800" b="1" dirty="0"/>
              <a:t>CAF-mallin pohjalta </a:t>
            </a:r>
            <a:r>
              <a:rPr lang="fi-FI" sz="1800" dirty="0"/>
              <a:t>noin joka kolmas vuosi. Arviointi johtaa strategisiin kehittämishankkeisiin, joille varataan erilliset resurssit. Hankkeiden toteutumista seurataan johdon katselmuksissa.</a:t>
            </a:r>
          </a:p>
          <a:p>
            <a:pPr>
              <a:buFont typeface="Arial" panose="020B0604020202020204" pitchFamily="34" charset="0"/>
              <a:buChar char="•"/>
            </a:pPr>
            <a:r>
              <a:rPr lang="fi-FI" sz="1800" b="1" dirty="0"/>
              <a:t>Koulutusten jatkuva arviointi </a:t>
            </a:r>
            <a:r>
              <a:rPr lang="fi-FI" sz="1800" dirty="0"/>
              <a:t>on kytketty osaksi </a:t>
            </a:r>
            <a:r>
              <a:rPr lang="fi-FI" sz="1800" b="1" dirty="0"/>
              <a:t>opetussuunnitelmaprosessia ja pedagogista kehittämistä</a:t>
            </a:r>
            <a:r>
              <a:rPr lang="fi-FI" sz="1800" dirty="0"/>
              <a:t>. Arvioinnissa hyödynnetään eurooppalaisia laadunhallinnan suosituksia (European </a:t>
            </a:r>
            <a:r>
              <a:rPr lang="fi-FI" sz="1800" dirty="0" err="1"/>
              <a:t>Standards</a:t>
            </a:r>
            <a:r>
              <a:rPr lang="fi-FI" sz="1800" dirty="0"/>
              <a:t> and </a:t>
            </a:r>
            <a:r>
              <a:rPr lang="fi-FI" sz="1800" dirty="0" err="1"/>
              <a:t>Guidelines</a:t>
            </a:r>
            <a:r>
              <a:rPr lang="fi-FI" sz="1800" dirty="0"/>
              <a:t> for </a:t>
            </a:r>
            <a:r>
              <a:rPr lang="fi-FI" sz="1800" dirty="0" err="1"/>
              <a:t>Quality</a:t>
            </a:r>
            <a:r>
              <a:rPr lang="fi-FI" sz="1800" dirty="0"/>
              <a:t> Assurance in </a:t>
            </a:r>
            <a:r>
              <a:rPr lang="fi-FI" sz="1800" dirty="0" err="1"/>
              <a:t>the</a:t>
            </a:r>
            <a:r>
              <a:rPr lang="fi-FI" sz="1800" dirty="0"/>
              <a:t> European </a:t>
            </a:r>
            <a:r>
              <a:rPr lang="fi-FI" sz="1800" dirty="0" err="1"/>
              <a:t>Higher</a:t>
            </a:r>
            <a:r>
              <a:rPr lang="fi-FI" sz="1800" dirty="0"/>
              <a:t> </a:t>
            </a:r>
            <a:r>
              <a:rPr lang="fi-FI" sz="1800" dirty="0" err="1"/>
              <a:t>Education</a:t>
            </a:r>
            <a:r>
              <a:rPr lang="fi-FI" sz="1800" dirty="0"/>
              <a:t> Area, ESG).</a:t>
            </a:r>
          </a:p>
          <a:p>
            <a:pPr>
              <a:buFont typeface="Arial" panose="020B0604020202020204" pitchFamily="34" charset="0"/>
              <a:buChar char="•"/>
            </a:pPr>
            <a:r>
              <a:rPr lang="fi-FI" sz="1800" b="1" dirty="0"/>
              <a:t>TKI-hankkeita </a:t>
            </a:r>
            <a:r>
              <a:rPr lang="fi-FI" sz="1800" dirty="0"/>
              <a:t>itsearvioidaan</a:t>
            </a:r>
            <a:r>
              <a:rPr lang="fi-FI" sz="1800" b="1" dirty="0"/>
              <a:t> </a:t>
            </a:r>
            <a:r>
              <a:rPr lang="fi-FI" sz="1800" dirty="0"/>
              <a:t>koko niiden elinkaaren ajan ja pääasiallisena työkaluna käytetään Hansa-järjestelmää.</a:t>
            </a:r>
          </a:p>
          <a:p>
            <a:pPr>
              <a:buFont typeface="Arial" panose="020B0604020202020204" pitchFamily="34" charset="0"/>
              <a:buChar char="•"/>
            </a:pPr>
            <a:r>
              <a:rPr lang="fi-FI" sz="1800" b="1" dirty="0"/>
              <a:t>Laatujärjestelmän itsearviointi </a:t>
            </a:r>
            <a:r>
              <a:rPr lang="fi-FI" sz="1800" dirty="0"/>
              <a:t>tehdään joka kolmas vuosi. </a:t>
            </a:r>
          </a:p>
          <a:p>
            <a:pPr>
              <a:buFont typeface="Arial" panose="020B0604020202020204" pitchFamily="34" charset="0"/>
              <a:buChar char="•"/>
            </a:pPr>
            <a:r>
              <a:rPr lang="fi-FI" sz="1800" dirty="0"/>
              <a:t>Lisäksi tehdään muita itsearviointeja esimerkiksi auditointiin liittyen</a:t>
            </a:r>
          </a:p>
          <a:p>
            <a:pPr>
              <a:buFont typeface="Arial" panose="020B0604020202020204" pitchFamily="34" charset="0"/>
              <a:buChar char="•"/>
            </a:pPr>
            <a:endParaRPr lang="fi-FI" sz="1800" dirty="0"/>
          </a:p>
        </p:txBody>
      </p:sp>
      <p:pic>
        <p:nvPicPr>
          <p:cNvPr id="4" name="Kuva 3"/>
          <p:cNvPicPr>
            <a:picLocks noChangeAspect="1"/>
          </p:cNvPicPr>
          <p:nvPr/>
        </p:nvPicPr>
        <p:blipFill>
          <a:blip r:embed="rId2"/>
          <a:stretch>
            <a:fillRect/>
          </a:stretch>
        </p:blipFill>
        <p:spPr>
          <a:xfrm>
            <a:off x="6012468" y="324447"/>
            <a:ext cx="2420322" cy="1713124"/>
          </a:xfrm>
          <a:prstGeom prst="rect">
            <a:avLst/>
          </a:prstGeom>
        </p:spPr>
      </p:pic>
    </p:spTree>
    <p:extLst>
      <p:ext uri="{BB962C8B-B14F-4D97-AF65-F5344CB8AC3E}">
        <p14:creationId xmlns:p14="http://schemas.microsoft.com/office/powerpoint/2010/main" val="2832832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Ulkoinen arviointi</a:t>
            </a:r>
          </a:p>
        </p:txBody>
      </p:sp>
      <p:sp>
        <p:nvSpPr>
          <p:cNvPr id="3" name="Sisällön paikkamerkki 2"/>
          <p:cNvSpPr>
            <a:spLocks noGrp="1"/>
          </p:cNvSpPr>
          <p:nvPr>
            <p:ph idx="1"/>
          </p:nvPr>
        </p:nvSpPr>
        <p:spPr/>
        <p:txBody>
          <a:bodyPr/>
          <a:lstStyle/>
          <a:p>
            <a:pPr>
              <a:buFont typeface="Arial" panose="020B0604020202020204" pitchFamily="34" charset="0"/>
              <a:buChar char="•"/>
            </a:pPr>
            <a:r>
              <a:rPr lang="fi-FI" dirty="0"/>
              <a:t>Ulkoisen arvioinnin avulla Xamk saa tietoa toimintansa nykytilasta ja kehittymisestä suhteessa muihin korkeakouluihin ja muuhun toimintaympäristöön. </a:t>
            </a:r>
          </a:p>
          <a:p>
            <a:pPr>
              <a:buFont typeface="Arial" panose="020B0604020202020204" pitchFamily="34" charset="0"/>
              <a:buChar char="•"/>
            </a:pPr>
            <a:r>
              <a:rPr lang="fi-FI" dirty="0" err="1"/>
              <a:t>Xamkin</a:t>
            </a:r>
            <a:r>
              <a:rPr lang="fi-FI" dirty="0"/>
              <a:t> laatujärjestelmä auditoidaan </a:t>
            </a:r>
            <a:r>
              <a:rPr lang="fi-FI" dirty="0" err="1"/>
              <a:t>Karvin</a:t>
            </a:r>
            <a:r>
              <a:rPr lang="fi-FI" dirty="0"/>
              <a:t> auditointimallilla säännöllisesti</a:t>
            </a:r>
          </a:p>
          <a:p>
            <a:pPr>
              <a:buFont typeface="Arial" panose="020B0604020202020204" pitchFamily="34" charset="0"/>
              <a:buChar char="•"/>
            </a:pPr>
            <a:r>
              <a:rPr lang="fi-FI" dirty="0"/>
              <a:t>Xamk osallistuu valtakunnallisiin koulutusala- tai teemakohtaisiin arviointeihin ja muihin tarvittaviin ala- tai koulutuskohtaisiin arviointeihin.</a:t>
            </a:r>
          </a:p>
          <a:p>
            <a:pPr>
              <a:buFont typeface="Arial" panose="020B0604020202020204" pitchFamily="34" charset="0"/>
              <a:buChar char="•"/>
            </a:pPr>
            <a:r>
              <a:rPr lang="fi-FI" dirty="0"/>
              <a:t>Laboratorio- ym. palveluiden akkreditointeihin kuuluu ulkoinen arviointi.</a:t>
            </a:r>
          </a:p>
          <a:p>
            <a:endParaRPr lang="fi-FI" dirty="0"/>
          </a:p>
        </p:txBody>
      </p:sp>
      <p:pic>
        <p:nvPicPr>
          <p:cNvPr id="4" name="Kuva 3"/>
          <p:cNvPicPr>
            <a:picLocks noChangeAspect="1"/>
          </p:cNvPicPr>
          <p:nvPr/>
        </p:nvPicPr>
        <p:blipFill>
          <a:blip r:embed="rId2"/>
          <a:stretch>
            <a:fillRect/>
          </a:stretch>
        </p:blipFill>
        <p:spPr>
          <a:xfrm>
            <a:off x="6824286" y="34861"/>
            <a:ext cx="2024047" cy="2292295"/>
          </a:xfrm>
          <a:prstGeom prst="rect">
            <a:avLst/>
          </a:prstGeom>
        </p:spPr>
      </p:pic>
    </p:spTree>
    <p:extLst>
      <p:ext uri="{BB962C8B-B14F-4D97-AF65-F5344CB8AC3E}">
        <p14:creationId xmlns:p14="http://schemas.microsoft.com/office/powerpoint/2010/main" val="906032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Tulosseuranta</a:t>
            </a:r>
          </a:p>
        </p:txBody>
      </p:sp>
      <p:sp>
        <p:nvSpPr>
          <p:cNvPr id="3" name="Sisällön paikkamerkki 2"/>
          <p:cNvSpPr>
            <a:spLocks noGrp="1"/>
          </p:cNvSpPr>
          <p:nvPr>
            <p:ph idx="1"/>
          </p:nvPr>
        </p:nvSpPr>
        <p:spPr/>
        <p:txBody>
          <a:bodyPr/>
          <a:lstStyle/>
          <a:p>
            <a:r>
              <a:rPr lang="fi-FI" dirty="0"/>
              <a:t>Tulosseuranta sisältää strategian toteutumisen, toiminnan ja talouden seurannan kannalta keskeiset mittarit</a:t>
            </a:r>
          </a:p>
          <a:p>
            <a:r>
              <a:rPr lang="fi-FI" dirty="0"/>
              <a:t>Tiedot päivitetään vähintään kuukausittain ja seurataan johtoryhmässä</a:t>
            </a:r>
          </a:p>
          <a:p>
            <a:pPr marL="0" indent="0">
              <a:buNone/>
            </a:pPr>
            <a:endParaRPr lang="fi-FI" dirty="0"/>
          </a:p>
        </p:txBody>
      </p:sp>
    </p:spTree>
    <p:extLst>
      <p:ext uri="{BB962C8B-B14F-4D97-AF65-F5344CB8AC3E}">
        <p14:creationId xmlns:p14="http://schemas.microsoft.com/office/powerpoint/2010/main" val="3960428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Kehityskeskustelut</a:t>
            </a:r>
          </a:p>
        </p:txBody>
      </p:sp>
      <p:sp>
        <p:nvSpPr>
          <p:cNvPr id="3" name="Sisällön paikkamerkki 2"/>
          <p:cNvSpPr>
            <a:spLocks noGrp="1"/>
          </p:cNvSpPr>
          <p:nvPr>
            <p:ph idx="1"/>
          </p:nvPr>
        </p:nvSpPr>
        <p:spPr/>
        <p:txBody>
          <a:bodyPr/>
          <a:lstStyle/>
          <a:p>
            <a:r>
              <a:rPr lang="fi-FI" dirty="0"/>
              <a:t>Esimiehet käyvät henkilöstönsä kanssa kehityskeskustelut vähintään kerran vuodessa. Kehityskeskustelujen tavoitteena on mm.</a:t>
            </a:r>
          </a:p>
          <a:p>
            <a:pPr lvl="1"/>
            <a:r>
              <a:rPr lang="fi-FI" dirty="0"/>
              <a:t>arvioida työn tuloksia ja suoriutumista</a:t>
            </a:r>
          </a:p>
          <a:p>
            <a:pPr lvl="1"/>
            <a:r>
              <a:rPr lang="fi-FI" dirty="0"/>
              <a:t>selkiyttää tehtävänkuvaa ja roolia</a:t>
            </a:r>
          </a:p>
          <a:p>
            <a:pPr lvl="1"/>
            <a:r>
              <a:rPr lang="fi-FI" dirty="0"/>
              <a:t>antaa molemminpuolista palautetta</a:t>
            </a:r>
          </a:p>
          <a:p>
            <a:pPr lvl="1"/>
            <a:r>
              <a:rPr lang="fi-FI" dirty="0"/>
              <a:t>määritellä työn tavoitteet ja päämäärät</a:t>
            </a:r>
          </a:p>
          <a:p>
            <a:pPr lvl="1"/>
            <a:r>
              <a:rPr lang="fi-FI" dirty="0"/>
              <a:t>tunnistaa kehittämistarpeet ja sopia toimenpiteistä</a:t>
            </a:r>
          </a:p>
          <a:p>
            <a:pPr lvl="1"/>
            <a:r>
              <a:rPr lang="fi-FI" dirty="0"/>
              <a:t>edistää yhteistyötä ja hyvää työilmapiiriä</a:t>
            </a:r>
          </a:p>
          <a:p>
            <a:endParaRPr lang="fi-FI" dirty="0"/>
          </a:p>
        </p:txBody>
      </p:sp>
    </p:spTree>
    <p:extLst>
      <p:ext uri="{BB962C8B-B14F-4D97-AF65-F5344CB8AC3E}">
        <p14:creationId xmlns:p14="http://schemas.microsoft.com/office/powerpoint/2010/main" val="166547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latin typeface="Arial" charset="0"/>
              </a:rPr>
              <a:t>Sisältö</a:t>
            </a:r>
            <a:endParaRPr lang="fi-FI" dirty="0"/>
          </a:p>
        </p:txBody>
      </p:sp>
      <p:sp>
        <p:nvSpPr>
          <p:cNvPr id="3" name="Sisällön paikkamerkki 2"/>
          <p:cNvSpPr>
            <a:spLocks noGrp="1"/>
          </p:cNvSpPr>
          <p:nvPr>
            <p:ph idx="1"/>
          </p:nvPr>
        </p:nvSpPr>
        <p:spPr>
          <a:xfrm>
            <a:off x="711201" y="1861305"/>
            <a:ext cx="7721601" cy="3494521"/>
          </a:xfrm>
        </p:spPr>
        <p:txBody>
          <a:bodyPr/>
          <a:lstStyle/>
          <a:p>
            <a:pPr>
              <a:buFont typeface="+mj-lt"/>
              <a:buAutoNum type="arabicPeriod"/>
            </a:pPr>
            <a:r>
              <a:rPr lang="fi-FI" dirty="0"/>
              <a:t>Miksi laadunhallintaa tarvitaan?</a:t>
            </a:r>
          </a:p>
          <a:p>
            <a:pPr>
              <a:buFont typeface="+mj-lt"/>
              <a:buAutoNum type="arabicPeriod"/>
            </a:pPr>
            <a:r>
              <a:rPr lang="fi-FI" dirty="0"/>
              <a:t>Mitä laatujärjestelmän kokonaisuuteen kuuluu?</a:t>
            </a:r>
          </a:p>
          <a:p>
            <a:pPr>
              <a:buFont typeface="+mj-lt"/>
              <a:buAutoNum type="arabicPeriod"/>
            </a:pPr>
            <a:r>
              <a:rPr lang="fi-FI" dirty="0"/>
              <a:t>Miten ja millä työkaluilla toimintaa kehitetään?</a:t>
            </a:r>
          </a:p>
          <a:p>
            <a:pPr>
              <a:buFont typeface="+mj-lt"/>
              <a:buAutoNum type="arabicPeriod"/>
            </a:pPr>
            <a:r>
              <a:rPr lang="fi-FI" dirty="0"/>
              <a:t>Ketkä ovat laadun tekijöitä </a:t>
            </a:r>
            <a:r>
              <a:rPr lang="fi-FI" dirty="0" err="1"/>
              <a:t>Xamkissa</a:t>
            </a:r>
            <a:r>
              <a:rPr lang="fi-FI" dirty="0"/>
              <a:t>?</a:t>
            </a:r>
          </a:p>
          <a:p>
            <a:pPr>
              <a:buFont typeface="+mj-lt"/>
              <a:buAutoNum type="arabicPeriod"/>
            </a:pPr>
            <a:r>
              <a:rPr lang="fi-FI" dirty="0"/>
              <a:t>Mitkä ovat laatujärjestelmän kehittämisen tavoitteet?</a:t>
            </a:r>
            <a:endParaRPr lang="fi-FI" dirty="0">
              <a:latin typeface="Arial" charset="0"/>
            </a:endParaRPr>
          </a:p>
        </p:txBody>
      </p:sp>
      <p:pic>
        <p:nvPicPr>
          <p:cNvPr id="4" name="Kuva 3"/>
          <p:cNvPicPr>
            <a:picLocks noChangeAspect="1"/>
          </p:cNvPicPr>
          <p:nvPr/>
        </p:nvPicPr>
        <p:blipFill>
          <a:blip r:embed="rId2"/>
          <a:stretch>
            <a:fillRect/>
          </a:stretch>
        </p:blipFill>
        <p:spPr>
          <a:xfrm>
            <a:off x="6546879" y="0"/>
            <a:ext cx="2597121" cy="2597121"/>
          </a:xfrm>
          <a:prstGeom prst="rect">
            <a:avLst/>
          </a:prstGeom>
        </p:spPr>
      </p:pic>
    </p:spTree>
    <p:extLst>
      <p:ext uri="{BB962C8B-B14F-4D97-AF65-F5344CB8AC3E}">
        <p14:creationId xmlns:p14="http://schemas.microsoft.com/office/powerpoint/2010/main" val="3854550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Ketkä ovat laadun tekijöitä </a:t>
            </a:r>
            <a:r>
              <a:rPr lang="fi-FI" dirty="0" err="1"/>
              <a:t>Xamkissa</a:t>
            </a:r>
            <a:r>
              <a:rPr lang="fi-FI" dirty="0"/>
              <a:t>?</a:t>
            </a:r>
          </a:p>
        </p:txBody>
      </p:sp>
      <p:sp>
        <p:nvSpPr>
          <p:cNvPr id="3" name="Sisällön paikkamerkki 2"/>
          <p:cNvSpPr>
            <a:spLocks noGrp="1"/>
          </p:cNvSpPr>
          <p:nvPr>
            <p:ph idx="1"/>
          </p:nvPr>
        </p:nvSpPr>
        <p:spPr/>
        <p:txBody>
          <a:bodyPr/>
          <a:lstStyle/>
          <a:p>
            <a:pPr>
              <a:buFont typeface="Arial" panose="020B0604020202020204" pitchFamily="34" charset="0"/>
              <a:buChar char="•"/>
            </a:pPr>
            <a:r>
              <a:rPr lang="fi-FI" sz="1800" dirty="0" err="1"/>
              <a:t>Xamkin</a:t>
            </a:r>
            <a:r>
              <a:rPr lang="fi-FI" sz="1800" dirty="0"/>
              <a:t> opiskelijat ja henkilöstö ovat </a:t>
            </a:r>
            <a:r>
              <a:rPr lang="fi-FI" sz="1800" b="1" dirty="0"/>
              <a:t>yhteisönä</a:t>
            </a:r>
            <a:r>
              <a:rPr lang="fi-FI" sz="1800" dirty="0"/>
              <a:t> sitoutuneet laatutyöhön. </a:t>
            </a:r>
          </a:p>
          <a:p>
            <a:pPr>
              <a:buFont typeface="Arial" panose="020B0604020202020204" pitchFamily="34" charset="0"/>
              <a:buChar char="•"/>
            </a:pPr>
            <a:r>
              <a:rPr lang="fi-FI" sz="1800" dirty="0"/>
              <a:t>Jokainen korkeakouluyhteisön jäsen vastaa oman toimintansa laadusta ja sen kehittämisestä ja osallistuu yhteiseen kehittämiseen</a:t>
            </a:r>
          </a:p>
          <a:p>
            <a:pPr>
              <a:buFont typeface="Arial" panose="020B0604020202020204" pitchFamily="34" charset="0"/>
              <a:buChar char="•"/>
            </a:pPr>
            <a:r>
              <a:rPr lang="fi-FI" sz="1800" dirty="0"/>
              <a:t>Tässä yhdessä kehittämisen ilmapiirissä syntyy </a:t>
            </a:r>
            <a:r>
              <a:rPr lang="fi-FI" sz="1800" b="1" dirty="0"/>
              <a:t>laatukulttuurimme</a:t>
            </a:r>
            <a:r>
              <a:rPr lang="fi-FI" sz="1800" dirty="0"/>
              <a:t>. </a:t>
            </a:r>
          </a:p>
          <a:p>
            <a:pPr>
              <a:buFont typeface="Arial" panose="020B0604020202020204" pitchFamily="34" charset="0"/>
              <a:buChar char="•"/>
            </a:pPr>
            <a:r>
              <a:rPr lang="fi-FI" sz="1800" dirty="0" err="1"/>
              <a:t>Xamkissa</a:t>
            </a:r>
            <a:r>
              <a:rPr lang="fi-FI" sz="1800" dirty="0"/>
              <a:t> laatukulttuurilla tarkoitetaan sellaista </a:t>
            </a:r>
            <a:r>
              <a:rPr lang="fi-FI" sz="1800" b="1" dirty="0"/>
              <a:t>toiminnan pitkäjänteisen kehittämisen ilmapiiriä</a:t>
            </a:r>
            <a:r>
              <a:rPr lang="fi-FI" sz="1800" dirty="0"/>
              <a:t>, jossa aktiivisesti ja määrätietoisesti tunnistetaan vahvuuksia ja kehittämiskohteita. </a:t>
            </a:r>
          </a:p>
          <a:p>
            <a:pPr>
              <a:buFont typeface="Arial" panose="020B0604020202020204" pitchFamily="34" charset="0"/>
              <a:buChar char="•"/>
            </a:pPr>
            <a:r>
              <a:rPr lang="fi-FI" sz="1800" dirty="0"/>
              <a:t>Näiden perusteella tehdään kehittämistoimenpiteitä organisaation eri tasoilla. </a:t>
            </a:r>
          </a:p>
          <a:p>
            <a:pPr>
              <a:buFont typeface="Arial" panose="020B0604020202020204" pitchFamily="34" charset="0"/>
              <a:buChar char="•"/>
            </a:pPr>
            <a:r>
              <a:rPr lang="fi-FI" sz="1800" dirty="0"/>
              <a:t>Kehittämisen tavoitteena on toiminnan laadun jatkuva parantaminen ja vahvuuksien ylläpitäminen ja hyödyntäminen.</a:t>
            </a:r>
          </a:p>
          <a:p>
            <a:pPr>
              <a:buFont typeface="Arial" panose="020B0604020202020204" pitchFamily="34" charset="0"/>
              <a:buChar char="•"/>
            </a:pPr>
            <a:endParaRPr lang="fi-FI" sz="1800" dirty="0"/>
          </a:p>
        </p:txBody>
      </p:sp>
    </p:spTree>
    <p:extLst>
      <p:ext uri="{BB962C8B-B14F-4D97-AF65-F5344CB8AC3E}">
        <p14:creationId xmlns:p14="http://schemas.microsoft.com/office/powerpoint/2010/main" val="1446319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1264" y="115824"/>
            <a:ext cx="7721590" cy="1143000"/>
          </a:xfrm>
        </p:spPr>
        <p:txBody>
          <a:bodyPr/>
          <a:lstStyle/>
          <a:p>
            <a:r>
              <a:rPr lang="fi-FI" dirty="0"/>
              <a:t>Laatuvastuut</a:t>
            </a:r>
          </a:p>
        </p:txBody>
      </p:sp>
      <p:graphicFrame>
        <p:nvGraphicFramePr>
          <p:cNvPr id="3" name="Taulukko 3">
            <a:extLst>
              <a:ext uri="{FF2B5EF4-FFF2-40B4-BE49-F238E27FC236}">
                <a16:creationId xmlns:a16="http://schemas.microsoft.com/office/drawing/2014/main" id="{76888774-ED49-4187-9535-22E24B8CA0F0}"/>
              </a:ext>
            </a:extLst>
          </p:cNvPr>
          <p:cNvGraphicFramePr>
            <a:graphicFrameLocks noGrp="1"/>
          </p:cNvGraphicFramePr>
          <p:nvPr>
            <p:extLst>
              <p:ext uri="{D42A27DB-BD31-4B8C-83A1-F6EECF244321}">
                <p14:modId xmlns:p14="http://schemas.microsoft.com/office/powerpoint/2010/main" val="3987785749"/>
              </p:ext>
            </p:extLst>
          </p:nvPr>
        </p:nvGraphicFramePr>
        <p:xfrm>
          <a:off x="627888" y="1186597"/>
          <a:ext cx="7703302" cy="4058920"/>
        </p:xfrm>
        <a:graphic>
          <a:graphicData uri="http://schemas.openxmlformats.org/drawingml/2006/table">
            <a:tbl>
              <a:tblPr firstRow="1" bandRow="1">
                <a:tableStyleId>{72833802-FEF1-4C79-8D5D-14CF1EAF98D9}</a:tableStyleId>
              </a:tblPr>
              <a:tblGrid>
                <a:gridCol w="3842507">
                  <a:extLst>
                    <a:ext uri="{9D8B030D-6E8A-4147-A177-3AD203B41FA5}">
                      <a16:colId xmlns:a16="http://schemas.microsoft.com/office/drawing/2014/main" val="410423020"/>
                    </a:ext>
                  </a:extLst>
                </a:gridCol>
                <a:gridCol w="3860795">
                  <a:extLst>
                    <a:ext uri="{9D8B030D-6E8A-4147-A177-3AD203B41FA5}">
                      <a16:colId xmlns:a16="http://schemas.microsoft.com/office/drawing/2014/main" val="3539624940"/>
                    </a:ext>
                  </a:extLst>
                </a:gridCol>
              </a:tblGrid>
              <a:tr h="370840">
                <a:tc>
                  <a:txBody>
                    <a:bodyPr/>
                    <a:lstStyle/>
                    <a:p>
                      <a:r>
                        <a:rPr lang="fi-FI" sz="1400" b="1" dirty="0">
                          <a:solidFill>
                            <a:schemeClr val="tx1"/>
                          </a:solidFill>
                        </a:rPr>
                        <a:t>Laadun tekijät</a:t>
                      </a:r>
                    </a:p>
                  </a:txBody>
                  <a:tcPr/>
                </a:tc>
                <a:tc>
                  <a:txBody>
                    <a:bodyPr/>
                    <a:lstStyle/>
                    <a:p>
                      <a:r>
                        <a:rPr lang="fi-FI" sz="1400" dirty="0">
                          <a:solidFill>
                            <a:schemeClr val="tx1"/>
                          </a:solidFill>
                        </a:rPr>
                        <a:t>Laatuvastuut</a:t>
                      </a:r>
                    </a:p>
                  </a:txBody>
                  <a:tcPr/>
                </a:tc>
                <a:extLst>
                  <a:ext uri="{0D108BD9-81ED-4DB2-BD59-A6C34878D82A}">
                    <a16:rowId xmlns:a16="http://schemas.microsoft.com/office/drawing/2014/main" val="2880712993"/>
                  </a:ext>
                </a:extLst>
              </a:tr>
              <a:tr h="370840">
                <a:tc>
                  <a:txBody>
                    <a:bodyPr/>
                    <a:lstStyle/>
                    <a:p>
                      <a:r>
                        <a:rPr lang="fi-FI" sz="1400" b="1" dirty="0">
                          <a:solidFill>
                            <a:schemeClr val="tx1"/>
                          </a:solidFill>
                        </a:rPr>
                        <a:t>Henkilöstö</a:t>
                      </a:r>
                    </a:p>
                  </a:txBody>
                  <a:tcPr/>
                </a:tc>
                <a:tc>
                  <a:txBody>
                    <a:bodyPr/>
                    <a:lstStyle/>
                    <a:p>
                      <a:r>
                        <a:rPr lang="fi-FI" sz="1400" b="0" kern="1200" dirty="0">
                          <a:solidFill>
                            <a:schemeClr val="tx1"/>
                          </a:solidFill>
                          <a:effectLst/>
                        </a:rPr>
                        <a:t>Jokainen henkilöstön jäsen vastaa oman tehtäväalueensa toiminnan laadusta ja jatkuvasta kehittämisestä. Henkilöstöllä on oikeus saada ja antaa kehittävää palautetta toiminnan kehittämisen tueksi. Henkilöstö myös huolehtii siitä, että toimii yhteisten prosessien ja ohjeiden mukaisesti.</a:t>
                      </a:r>
                      <a:endParaRPr lang="fi-FI" sz="1400" dirty="0">
                        <a:solidFill>
                          <a:schemeClr val="tx1"/>
                        </a:solidFill>
                      </a:endParaRPr>
                    </a:p>
                  </a:txBody>
                  <a:tcPr/>
                </a:tc>
                <a:extLst>
                  <a:ext uri="{0D108BD9-81ED-4DB2-BD59-A6C34878D82A}">
                    <a16:rowId xmlns:a16="http://schemas.microsoft.com/office/drawing/2014/main" val="521714978"/>
                  </a:ext>
                </a:extLst>
              </a:tr>
              <a:tr h="370840">
                <a:tc>
                  <a:txBody>
                    <a:bodyPr/>
                    <a:lstStyle/>
                    <a:p>
                      <a:r>
                        <a:rPr lang="fi-FI" sz="1400" b="1" dirty="0">
                          <a:solidFill>
                            <a:schemeClr val="tx1"/>
                          </a:solidFill>
                        </a:rPr>
                        <a:t>Opiskelijat</a:t>
                      </a:r>
                    </a:p>
                  </a:txBody>
                  <a:tcPr/>
                </a:tc>
                <a:tc>
                  <a:txBody>
                    <a:bodyPr/>
                    <a:lstStyle/>
                    <a:p>
                      <a:r>
                        <a:rPr lang="fi-FI" sz="1400" b="0" kern="1200" dirty="0">
                          <a:solidFill>
                            <a:schemeClr val="dk1"/>
                          </a:solidFill>
                          <a:effectLst/>
                        </a:rPr>
                        <a:t>Opiskelijat vastaavat omasta oppimisestaan ja opintojensa etenemisestä. Opiskelijoilla on oikeus antaa kehittävää palautetta koulutuksen ja muun toiminnan kehittämiseksi.</a:t>
                      </a:r>
                      <a:endParaRPr lang="fi-FI" sz="1400" dirty="0">
                        <a:solidFill>
                          <a:schemeClr val="tx1"/>
                        </a:solidFill>
                      </a:endParaRPr>
                    </a:p>
                  </a:txBody>
                  <a:tcPr/>
                </a:tc>
                <a:extLst>
                  <a:ext uri="{0D108BD9-81ED-4DB2-BD59-A6C34878D82A}">
                    <a16:rowId xmlns:a16="http://schemas.microsoft.com/office/drawing/2014/main" val="157239322"/>
                  </a:ext>
                </a:extLst>
              </a:tr>
              <a:tr h="370840">
                <a:tc>
                  <a:txBody>
                    <a:bodyPr/>
                    <a:lstStyle/>
                    <a:p>
                      <a:r>
                        <a:rPr lang="fi-FI" sz="1400" b="1" dirty="0">
                          <a:solidFill>
                            <a:schemeClr val="tx1"/>
                          </a:solidFill>
                        </a:rPr>
                        <a:t>Opiskelijakunta Kaakko</a:t>
                      </a:r>
                    </a:p>
                  </a:txBody>
                  <a:tcPr/>
                </a:tc>
                <a:tc>
                  <a:txBody>
                    <a:bodyPr/>
                    <a:lstStyle/>
                    <a:p>
                      <a:r>
                        <a:rPr lang="fi-FI" sz="1400" b="0" kern="1200" dirty="0">
                          <a:solidFill>
                            <a:schemeClr val="dk1"/>
                          </a:solidFill>
                          <a:effectLst/>
                        </a:rPr>
                        <a:t>Opiskelijakunta vastaa opiskelijoiden osallistumisesta Xamk-tason kehittämistyöhön (edustajat oy-hallituksessa ja muissa toimielimissä) sekä koulutusyksiköiden kehittämisfoorumeihin ja tiimeihin/kokouksiin.</a:t>
                      </a:r>
                      <a:endParaRPr lang="fi-FI" sz="1400" dirty="0">
                        <a:solidFill>
                          <a:schemeClr val="tx1"/>
                        </a:solidFill>
                      </a:endParaRPr>
                    </a:p>
                  </a:txBody>
                  <a:tcPr/>
                </a:tc>
                <a:extLst>
                  <a:ext uri="{0D108BD9-81ED-4DB2-BD59-A6C34878D82A}">
                    <a16:rowId xmlns:a16="http://schemas.microsoft.com/office/drawing/2014/main" val="221103975"/>
                  </a:ext>
                </a:extLst>
              </a:tr>
            </a:tbl>
          </a:graphicData>
        </a:graphic>
      </p:graphicFrame>
    </p:spTree>
    <p:extLst>
      <p:ext uri="{BB962C8B-B14F-4D97-AF65-F5344CB8AC3E}">
        <p14:creationId xmlns:p14="http://schemas.microsoft.com/office/powerpoint/2010/main" val="786896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39344" y="134021"/>
            <a:ext cx="7721590" cy="1143000"/>
          </a:xfrm>
        </p:spPr>
        <p:txBody>
          <a:bodyPr/>
          <a:lstStyle/>
          <a:p>
            <a:r>
              <a:rPr lang="fi-FI" dirty="0"/>
              <a:t>Laatuvastuut</a:t>
            </a:r>
          </a:p>
        </p:txBody>
      </p:sp>
      <p:graphicFrame>
        <p:nvGraphicFramePr>
          <p:cNvPr id="3" name="Taulukko 3">
            <a:extLst>
              <a:ext uri="{FF2B5EF4-FFF2-40B4-BE49-F238E27FC236}">
                <a16:creationId xmlns:a16="http://schemas.microsoft.com/office/drawing/2014/main" id="{76888774-ED49-4187-9535-22E24B8CA0F0}"/>
              </a:ext>
            </a:extLst>
          </p:cNvPr>
          <p:cNvGraphicFramePr>
            <a:graphicFrameLocks noGrp="1"/>
          </p:cNvGraphicFramePr>
          <p:nvPr>
            <p:extLst>
              <p:ext uri="{D42A27DB-BD31-4B8C-83A1-F6EECF244321}">
                <p14:modId xmlns:p14="http://schemas.microsoft.com/office/powerpoint/2010/main" val="3305189793"/>
              </p:ext>
            </p:extLst>
          </p:nvPr>
        </p:nvGraphicFramePr>
        <p:xfrm>
          <a:off x="290576" y="1034197"/>
          <a:ext cx="7703302" cy="5339080"/>
        </p:xfrm>
        <a:graphic>
          <a:graphicData uri="http://schemas.openxmlformats.org/drawingml/2006/table">
            <a:tbl>
              <a:tblPr firstRow="1" bandRow="1">
                <a:tableStyleId>{72833802-FEF1-4C79-8D5D-14CF1EAF98D9}</a:tableStyleId>
              </a:tblPr>
              <a:tblGrid>
                <a:gridCol w="3543808">
                  <a:extLst>
                    <a:ext uri="{9D8B030D-6E8A-4147-A177-3AD203B41FA5}">
                      <a16:colId xmlns:a16="http://schemas.microsoft.com/office/drawing/2014/main" val="410423020"/>
                    </a:ext>
                  </a:extLst>
                </a:gridCol>
                <a:gridCol w="4159494">
                  <a:extLst>
                    <a:ext uri="{9D8B030D-6E8A-4147-A177-3AD203B41FA5}">
                      <a16:colId xmlns:a16="http://schemas.microsoft.com/office/drawing/2014/main" val="3539624940"/>
                    </a:ext>
                  </a:extLst>
                </a:gridCol>
              </a:tblGrid>
              <a:tr h="370840">
                <a:tc>
                  <a:txBody>
                    <a:bodyPr/>
                    <a:lstStyle/>
                    <a:p>
                      <a:r>
                        <a:rPr lang="fi-FI" sz="1400" b="1" dirty="0">
                          <a:solidFill>
                            <a:schemeClr val="tx1"/>
                          </a:solidFill>
                        </a:rPr>
                        <a:t>Laadun tekijät</a:t>
                      </a:r>
                    </a:p>
                  </a:txBody>
                  <a:tcPr/>
                </a:tc>
                <a:tc>
                  <a:txBody>
                    <a:bodyPr/>
                    <a:lstStyle/>
                    <a:p>
                      <a:r>
                        <a:rPr lang="fi-FI" sz="1400" dirty="0">
                          <a:solidFill>
                            <a:schemeClr val="tx1"/>
                          </a:solidFill>
                        </a:rPr>
                        <a:t>Laatuvastuut</a:t>
                      </a:r>
                    </a:p>
                  </a:txBody>
                  <a:tcPr/>
                </a:tc>
                <a:extLst>
                  <a:ext uri="{0D108BD9-81ED-4DB2-BD59-A6C34878D82A}">
                    <a16:rowId xmlns:a16="http://schemas.microsoft.com/office/drawing/2014/main" val="2880712993"/>
                  </a:ext>
                </a:extLst>
              </a:tr>
              <a:tr h="370840">
                <a:tc>
                  <a:txBody>
                    <a:bodyPr/>
                    <a:lstStyle/>
                    <a:p>
                      <a:r>
                        <a:rPr lang="fi-FI" sz="1400" b="1" dirty="0">
                          <a:solidFill>
                            <a:schemeClr val="tx1"/>
                          </a:solidFill>
                        </a:rPr>
                        <a:t>Koulutusjohtajat, tutkimusjohtajat ja muut yksiköiden johtajat tai päälliköt</a:t>
                      </a:r>
                    </a:p>
                  </a:txBody>
                  <a:tcPr/>
                </a:tc>
                <a:tc>
                  <a:txBody>
                    <a:bodyPr/>
                    <a:lstStyle/>
                    <a:p>
                      <a:r>
                        <a:rPr lang="fi-FI" sz="1400" b="0" kern="1200" dirty="0">
                          <a:solidFill>
                            <a:schemeClr val="tx1"/>
                          </a:solidFill>
                          <a:effectLst/>
                        </a:rPr>
                        <a:t>Johtajat ja päälliköt vastaavat oman yksikkönsä/vastuualueensa</a:t>
                      </a:r>
                    </a:p>
                    <a:p>
                      <a:endParaRPr lang="fi-FI" sz="1400" b="0" kern="1200" dirty="0">
                        <a:solidFill>
                          <a:schemeClr val="tx1"/>
                        </a:solidFill>
                        <a:effectLst/>
                      </a:endParaRPr>
                    </a:p>
                    <a:p>
                      <a:pPr marL="285750" indent="-285750">
                        <a:buFont typeface="Arial" panose="020B0604020202020204" pitchFamily="34" charset="0"/>
                        <a:buChar char="•"/>
                      </a:pPr>
                      <a:r>
                        <a:rPr lang="fi-FI" sz="1400" b="0" kern="1200" dirty="0">
                          <a:solidFill>
                            <a:schemeClr val="tx1"/>
                          </a:solidFill>
                          <a:effectLst/>
                        </a:rPr>
                        <a:t>toiminnan laadusta ja tuloksista</a:t>
                      </a:r>
                    </a:p>
                    <a:p>
                      <a:pPr marL="285750" indent="-285750">
                        <a:buFont typeface="Arial" panose="020B0604020202020204" pitchFamily="34" charset="0"/>
                        <a:buChar char="•"/>
                      </a:pPr>
                      <a:r>
                        <a:rPr lang="fi-FI" sz="1400" b="0" kern="1200" dirty="0">
                          <a:solidFill>
                            <a:schemeClr val="tx1"/>
                          </a:solidFill>
                          <a:effectLst/>
                        </a:rPr>
                        <a:t>laadunhallinnan toimivuudesta</a:t>
                      </a:r>
                    </a:p>
                    <a:p>
                      <a:pPr marL="285750" indent="-285750">
                        <a:buFont typeface="Arial" panose="020B0604020202020204" pitchFamily="34" charset="0"/>
                        <a:buChar char="•"/>
                      </a:pPr>
                      <a:r>
                        <a:rPr lang="fi-FI" sz="1400" b="0" kern="1200" dirty="0">
                          <a:solidFill>
                            <a:schemeClr val="tx1"/>
                          </a:solidFill>
                          <a:effectLst/>
                        </a:rPr>
                        <a:t>kehittämistoimenpiteiden käynnistämisestä, seurannasta ja arvioinnista</a:t>
                      </a:r>
                    </a:p>
                    <a:p>
                      <a:pPr marL="285750" indent="-285750">
                        <a:buFont typeface="Arial" panose="020B0604020202020204" pitchFamily="34" charset="0"/>
                        <a:buChar char="•"/>
                      </a:pPr>
                      <a:r>
                        <a:rPr lang="fi-FI" sz="1400" b="0" kern="1200" dirty="0">
                          <a:solidFill>
                            <a:schemeClr val="tx1"/>
                          </a:solidFill>
                          <a:effectLst/>
                        </a:rPr>
                        <a:t>palautekyselyiden käynnistämisestä ja yksikön tulosten analysoinnista ja niistä tiedottamisesta</a:t>
                      </a:r>
                    </a:p>
                    <a:p>
                      <a:pPr marL="285750" indent="-285750">
                        <a:buFont typeface="Arial" panose="020B0604020202020204" pitchFamily="34" charset="0"/>
                        <a:buChar char="•"/>
                      </a:pPr>
                      <a:r>
                        <a:rPr lang="fi-FI" sz="1400" b="0" kern="1200" dirty="0">
                          <a:solidFill>
                            <a:schemeClr val="tx1"/>
                          </a:solidFill>
                          <a:effectLst/>
                        </a:rPr>
                        <a:t>laadunhallintaan liittyvästä dokumentoinnista yksikkötasolla</a:t>
                      </a:r>
                    </a:p>
                    <a:p>
                      <a:pPr marL="285750" indent="-285750">
                        <a:buFont typeface="Arial" panose="020B0604020202020204" pitchFamily="34" charset="0"/>
                        <a:buChar char="•"/>
                      </a:pPr>
                      <a:r>
                        <a:rPr lang="fi-FI" sz="1400" b="0" kern="1200" dirty="0">
                          <a:solidFill>
                            <a:schemeClr val="tx1"/>
                          </a:solidFill>
                          <a:effectLst/>
                        </a:rPr>
                        <a:t>oman vastuualueensa henkilöstön perehdyttämisestä laadunhallintaan</a:t>
                      </a:r>
                      <a:endParaRPr lang="fi-FI" sz="1400" dirty="0">
                        <a:solidFill>
                          <a:schemeClr val="tx1"/>
                        </a:solidFill>
                      </a:endParaRPr>
                    </a:p>
                  </a:txBody>
                  <a:tcPr/>
                </a:tc>
                <a:extLst>
                  <a:ext uri="{0D108BD9-81ED-4DB2-BD59-A6C34878D82A}">
                    <a16:rowId xmlns:a16="http://schemas.microsoft.com/office/drawing/2014/main" val="521714978"/>
                  </a:ext>
                </a:extLst>
              </a:tr>
              <a:tr h="370840">
                <a:tc>
                  <a:txBody>
                    <a:bodyPr/>
                    <a:lstStyle/>
                    <a:p>
                      <a:r>
                        <a:rPr lang="fi-FI" sz="1400" b="1" dirty="0">
                          <a:solidFill>
                            <a:schemeClr val="tx1"/>
                          </a:solidFill>
                        </a:rPr>
                        <a:t>Opiskelijavastaavat (OVA)</a:t>
                      </a:r>
                    </a:p>
                  </a:txBody>
                  <a:tcPr/>
                </a:tc>
                <a:tc>
                  <a:txBody>
                    <a:bodyPr/>
                    <a:lstStyle/>
                    <a:p>
                      <a:r>
                        <a:rPr lang="fi-FI" sz="1400" b="0" kern="1200" dirty="0">
                          <a:solidFill>
                            <a:schemeClr val="dk1"/>
                          </a:solidFill>
                          <a:effectLst/>
                        </a:rPr>
                        <a:t>Opiskelijavastaavat vastaavat opiskelijoiden perehdyttämisestä </a:t>
                      </a:r>
                      <a:r>
                        <a:rPr lang="fi-FI" sz="1400" b="0" kern="1200" dirty="0" err="1">
                          <a:solidFill>
                            <a:schemeClr val="dk1"/>
                          </a:solidFill>
                          <a:effectLst/>
                        </a:rPr>
                        <a:t>Xamkin</a:t>
                      </a:r>
                      <a:r>
                        <a:rPr lang="fi-FI" sz="1400" b="0" kern="1200" dirty="0">
                          <a:solidFill>
                            <a:schemeClr val="dk1"/>
                          </a:solidFill>
                          <a:effectLst/>
                        </a:rPr>
                        <a:t> laadunhallintaan osana Opinto- ja urasuunnittelu –opintojaksoa ja käsittelevät opiskelijapalautteiden tulokset opiskelijoiden kanssa.</a:t>
                      </a:r>
                      <a:endParaRPr lang="fi-FI" sz="1400" dirty="0">
                        <a:solidFill>
                          <a:schemeClr val="tx1"/>
                        </a:solidFill>
                      </a:endParaRPr>
                    </a:p>
                  </a:txBody>
                  <a:tcPr/>
                </a:tc>
                <a:extLst>
                  <a:ext uri="{0D108BD9-81ED-4DB2-BD59-A6C34878D82A}">
                    <a16:rowId xmlns:a16="http://schemas.microsoft.com/office/drawing/2014/main" val="157239322"/>
                  </a:ext>
                </a:extLst>
              </a:tr>
              <a:tr h="370840">
                <a:tc>
                  <a:txBody>
                    <a:bodyPr/>
                    <a:lstStyle/>
                    <a:p>
                      <a:r>
                        <a:rPr lang="fi-FI" sz="1400" b="1" dirty="0">
                          <a:solidFill>
                            <a:schemeClr val="tx1"/>
                          </a:solidFill>
                        </a:rPr>
                        <a:t>Koulutusvastaavat (KOVA)</a:t>
                      </a:r>
                    </a:p>
                  </a:txBody>
                  <a:tcPr/>
                </a:tc>
                <a:tc>
                  <a:txBody>
                    <a:bodyPr/>
                    <a:lstStyle/>
                    <a:p>
                      <a:r>
                        <a:rPr lang="fi-FI" sz="1400" b="0" kern="1200" dirty="0">
                          <a:solidFill>
                            <a:schemeClr val="dk1"/>
                          </a:solidFill>
                          <a:effectLst/>
                        </a:rPr>
                        <a:t>Osallistuvat koulutuksen palautteiden käsittelyyn mm. osallistumalla kehittämisfoorumien työskentelyyn ja vastaavat sovittujen asioiden jatkokäsittelystä..</a:t>
                      </a:r>
                      <a:endParaRPr lang="fi-FI" sz="1400" dirty="0">
                        <a:solidFill>
                          <a:schemeClr val="tx1"/>
                        </a:solidFill>
                      </a:endParaRPr>
                    </a:p>
                  </a:txBody>
                  <a:tcPr/>
                </a:tc>
                <a:extLst>
                  <a:ext uri="{0D108BD9-81ED-4DB2-BD59-A6C34878D82A}">
                    <a16:rowId xmlns:a16="http://schemas.microsoft.com/office/drawing/2014/main" val="221103975"/>
                  </a:ext>
                </a:extLst>
              </a:tr>
            </a:tbl>
          </a:graphicData>
        </a:graphic>
      </p:graphicFrame>
    </p:spTree>
    <p:extLst>
      <p:ext uri="{BB962C8B-B14F-4D97-AF65-F5344CB8AC3E}">
        <p14:creationId xmlns:p14="http://schemas.microsoft.com/office/powerpoint/2010/main" val="2720141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06400" y="129031"/>
            <a:ext cx="7721590" cy="1143000"/>
          </a:xfrm>
        </p:spPr>
        <p:txBody>
          <a:bodyPr/>
          <a:lstStyle/>
          <a:p>
            <a:r>
              <a:rPr lang="fi-FI" dirty="0"/>
              <a:t>Laatuvastuut</a:t>
            </a:r>
          </a:p>
        </p:txBody>
      </p:sp>
      <p:graphicFrame>
        <p:nvGraphicFramePr>
          <p:cNvPr id="3" name="Taulukko 3">
            <a:extLst>
              <a:ext uri="{FF2B5EF4-FFF2-40B4-BE49-F238E27FC236}">
                <a16:creationId xmlns:a16="http://schemas.microsoft.com/office/drawing/2014/main" id="{5547197C-42A8-4329-8DCE-F0893DED8B3F}"/>
              </a:ext>
            </a:extLst>
          </p:cNvPr>
          <p:cNvGraphicFramePr>
            <a:graphicFrameLocks noGrp="1"/>
          </p:cNvGraphicFramePr>
          <p:nvPr>
            <p:extLst>
              <p:ext uri="{D42A27DB-BD31-4B8C-83A1-F6EECF244321}">
                <p14:modId xmlns:p14="http://schemas.microsoft.com/office/powerpoint/2010/main" val="3402492034"/>
              </p:ext>
            </p:extLst>
          </p:nvPr>
        </p:nvGraphicFramePr>
        <p:xfrm>
          <a:off x="575046" y="1319693"/>
          <a:ext cx="7837434" cy="3857753"/>
        </p:xfrm>
        <a:graphic>
          <a:graphicData uri="http://schemas.openxmlformats.org/drawingml/2006/table">
            <a:tbl>
              <a:tblPr firstRow="1" bandRow="1">
                <a:tableStyleId>{72833802-FEF1-4C79-8D5D-14CF1EAF98D9}</a:tableStyleId>
              </a:tblPr>
              <a:tblGrid>
                <a:gridCol w="3918717">
                  <a:extLst>
                    <a:ext uri="{9D8B030D-6E8A-4147-A177-3AD203B41FA5}">
                      <a16:colId xmlns:a16="http://schemas.microsoft.com/office/drawing/2014/main" val="3605136804"/>
                    </a:ext>
                  </a:extLst>
                </a:gridCol>
                <a:gridCol w="3918717">
                  <a:extLst>
                    <a:ext uri="{9D8B030D-6E8A-4147-A177-3AD203B41FA5}">
                      <a16:colId xmlns:a16="http://schemas.microsoft.com/office/drawing/2014/main" val="1060092803"/>
                    </a:ext>
                  </a:extLst>
                </a:gridCol>
              </a:tblGrid>
              <a:tr h="433923">
                <a:tc>
                  <a:txBody>
                    <a:bodyPr/>
                    <a:lstStyle/>
                    <a:p>
                      <a:r>
                        <a:rPr lang="fi-FI" sz="1400" dirty="0">
                          <a:solidFill>
                            <a:schemeClr val="tx1"/>
                          </a:solidFill>
                          <a:latin typeface="+mn-lt"/>
                        </a:rPr>
                        <a:t>Laadun tekijät</a:t>
                      </a:r>
                    </a:p>
                  </a:txBody>
                  <a:tcPr/>
                </a:tc>
                <a:tc>
                  <a:txBody>
                    <a:bodyPr/>
                    <a:lstStyle/>
                    <a:p>
                      <a:r>
                        <a:rPr lang="fi-FI" sz="1400" dirty="0">
                          <a:solidFill>
                            <a:schemeClr val="tx1"/>
                          </a:solidFill>
                          <a:latin typeface="+mn-lt"/>
                        </a:rPr>
                        <a:t>Laatuvastuut</a:t>
                      </a:r>
                    </a:p>
                  </a:txBody>
                  <a:tcPr/>
                </a:tc>
                <a:extLst>
                  <a:ext uri="{0D108BD9-81ED-4DB2-BD59-A6C34878D82A}">
                    <a16:rowId xmlns:a16="http://schemas.microsoft.com/office/drawing/2014/main" val="3148664110"/>
                  </a:ext>
                </a:extLst>
              </a:tr>
              <a:tr h="748963">
                <a:tc>
                  <a:txBody>
                    <a:bodyPr/>
                    <a:lstStyle/>
                    <a:p>
                      <a:r>
                        <a:rPr lang="fi-FI" sz="1400" dirty="0">
                          <a:solidFill>
                            <a:schemeClr val="tx1"/>
                          </a:solidFill>
                          <a:latin typeface="+mn-lt"/>
                        </a:rPr>
                        <a:t>Laatupäällikkö</a:t>
                      </a:r>
                    </a:p>
                  </a:txBody>
                  <a:tcPr/>
                </a:tc>
                <a:tc>
                  <a:txBody>
                    <a:bodyPr/>
                    <a:lstStyle/>
                    <a:p>
                      <a:r>
                        <a:rPr lang="fi-FI" sz="1400" b="0" kern="1200" dirty="0">
                          <a:solidFill>
                            <a:schemeClr val="tx1"/>
                          </a:solidFill>
                          <a:effectLst/>
                          <a:latin typeface="+mn-lt"/>
                        </a:rPr>
                        <a:t>Laatupäälliköllä on kokonaisvastuu ammattikorkeakoulun laatupolitiikan toteutumisesta laatujärjestelmän avulla.</a:t>
                      </a:r>
                      <a:endParaRPr lang="fi-FI" sz="1400" dirty="0">
                        <a:solidFill>
                          <a:schemeClr val="tx1"/>
                        </a:solidFill>
                        <a:latin typeface="+mn-lt"/>
                      </a:endParaRPr>
                    </a:p>
                  </a:txBody>
                  <a:tcPr/>
                </a:tc>
                <a:extLst>
                  <a:ext uri="{0D108BD9-81ED-4DB2-BD59-A6C34878D82A}">
                    <a16:rowId xmlns:a16="http://schemas.microsoft.com/office/drawing/2014/main" val="3582226406"/>
                  </a:ext>
                </a:extLst>
              </a:tr>
              <a:tr h="2674867">
                <a:tc>
                  <a:txBody>
                    <a:bodyPr/>
                    <a:lstStyle/>
                    <a:p>
                      <a:r>
                        <a:rPr lang="fi-FI" sz="1400" b="0" kern="1200" dirty="0">
                          <a:solidFill>
                            <a:schemeClr val="tx1"/>
                          </a:solidFill>
                          <a:effectLst/>
                          <a:latin typeface="+mn-lt"/>
                        </a:rPr>
                        <a:t>Laatutiimi</a:t>
                      </a:r>
                    </a:p>
                    <a:p>
                      <a:r>
                        <a:rPr lang="fi-FI" sz="1400" b="0" kern="1200" dirty="0">
                          <a:solidFill>
                            <a:schemeClr val="tx1"/>
                          </a:solidFill>
                          <a:effectLst/>
                          <a:latin typeface="+mn-lt"/>
                        </a:rPr>
                        <a:t>Laatupalvelut (-asiantuntija ja -päällikkö) </a:t>
                      </a:r>
                    </a:p>
                    <a:p>
                      <a:endParaRPr lang="fi-FI" sz="1400" dirty="0">
                        <a:solidFill>
                          <a:schemeClr val="tx1"/>
                        </a:solidFill>
                        <a:latin typeface="+mn-lt"/>
                      </a:endParaRPr>
                    </a:p>
                  </a:txBody>
                  <a:tcPr/>
                </a:tc>
                <a:tc>
                  <a:txBody>
                    <a:bodyPr/>
                    <a:lstStyle/>
                    <a:p>
                      <a:r>
                        <a:rPr lang="fi-FI" sz="1400" b="0" kern="1200" dirty="0">
                          <a:solidFill>
                            <a:schemeClr val="tx1"/>
                          </a:solidFill>
                          <a:effectLst/>
                          <a:latin typeface="+mn-lt"/>
                        </a:rPr>
                        <a:t>Laatutiimi ja </a:t>
                      </a:r>
                      <a:r>
                        <a:rPr lang="fi-FI" sz="1400" b="0" kern="1200" dirty="0" err="1">
                          <a:solidFill>
                            <a:schemeClr val="tx1"/>
                          </a:solidFill>
                          <a:effectLst/>
                          <a:latin typeface="+mn-lt"/>
                        </a:rPr>
                        <a:t>laatupalvelut</a:t>
                      </a:r>
                      <a:r>
                        <a:rPr lang="fi-FI" sz="1400" b="0" kern="1200" dirty="0">
                          <a:solidFill>
                            <a:schemeClr val="tx1"/>
                          </a:solidFill>
                          <a:effectLst/>
                          <a:latin typeface="+mn-lt"/>
                        </a:rPr>
                        <a:t> vastaavat</a:t>
                      </a:r>
                    </a:p>
                    <a:p>
                      <a:pPr marL="171450" indent="-171450">
                        <a:buFont typeface="Arial" panose="020B0604020202020204" pitchFamily="34" charset="0"/>
                        <a:buChar char="•"/>
                      </a:pPr>
                      <a:r>
                        <a:rPr lang="fi-FI" sz="1400" b="0" kern="1200" dirty="0">
                          <a:solidFill>
                            <a:schemeClr val="tx1"/>
                          </a:solidFill>
                          <a:effectLst/>
                          <a:latin typeface="+mn-lt"/>
                        </a:rPr>
                        <a:t>ammattikorkeakoulun laatujärjestelmän kehittämisestä</a:t>
                      </a:r>
                    </a:p>
                    <a:p>
                      <a:pPr marL="171450" indent="-171450">
                        <a:buFont typeface="Arial" panose="020B0604020202020204" pitchFamily="34" charset="0"/>
                        <a:buChar char="•"/>
                      </a:pPr>
                      <a:r>
                        <a:rPr lang="fi-FI" sz="1400" b="0" kern="1200" dirty="0">
                          <a:solidFill>
                            <a:schemeClr val="tx1"/>
                          </a:solidFill>
                          <a:effectLst/>
                          <a:latin typeface="+mn-lt"/>
                        </a:rPr>
                        <a:t>laadunhallinnan koordinoinnista ja ohjeistuksesta yksiköille</a:t>
                      </a:r>
                    </a:p>
                    <a:p>
                      <a:pPr marL="171450" indent="-171450">
                        <a:buFont typeface="Arial" panose="020B0604020202020204" pitchFamily="34" charset="0"/>
                        <a:buChar char="•"/>
                      </a:pPr>
                      <a:r>
                        <a:rPr lang="fi-FI" sz="1400" b="0" kern="1200" dirty="0">
                          <a:solidFill>
                            <a:schemeClr val="tx1"/>
                          </a:solidFill>
                          <a:effectLst/>
                          <a:latin typeface="+mn-lt"/>
                        </a:rPr>
                        <a:t>laadunhallintaan liittyvästä sisäisestä ja tarvittaessa ulkoisesta viestinnästä</a:t>
                      </a:r>
                    </a:p>
                    <a:p>
                      <a:pPr marL="171450" indent="-171450">
                        <a:buFont typeface="Arial" panose="020B0604020202020204" pitchFamily="34" charset="0"/>
                        <a:buChar char="•"/>
                      </a:pPr>
                      <a:r>
                        <a:rPr lang="fi-FI" sz="1400" b="0" kern="1200" dirty="0">
                          <a:solidFill>
                            <a:schemeClr val="tx1"/>
                          </a:solidFill>
                          <a:effectLst/>
                          <a:latin typeface="+mn-lt"/>
                        </a:rPr>
                        <a:t>palautekyselyiden käynnistämisestä ja Xamk-tason tulosten analysoinnista</a:t>
                      </a:r>
                    </a:p>
                    <a:p>
                      <a:pPr marL="171450" indent="-171450">
                        <a:buFont typeface="Arial" panose="020B0604020202020204" pitchFamily="34" charset="0"/>
                        <a:buChar char="•"/>
                      </a:pPr>
                      <a:r>
                        <a:rPr lang="fi-FI" sz="1400" b="0" kern="1200" dirty="0">
                          <a:solidFill>
                            <a:schemeClr val="tx1"/>
                          </a:solidFill>
                          <a:effectLst/>
                          <a:latin typeface="+mn-lt"/>
                        </a:rPr>
                        <a:t>laatujärjestelmään liittyvästä dokumentoinnista Xamk-tasolla</a:t>
                      </a:r>
                    </a:p>
                    <a:p>
                      <a:endParaRPr lang="fi-FI" sz="1400" dirty="0">
                        <a:solidFill>
                          <a:schemeClr val="tx1"/>
                        </a:solidFill>
                        <a:latin typeface="+mn-lt"/>
                      </a:endParaRPr>
                    </a:p>
                  </a:txBody>
                  <a:tcPr/>
                </a:tc>
                <a:extLst>
                  <a:ext uri="{0D108BD9-81ED-4DB2-BD59-A6C34878D82A}">
                    <a16:rowId xmlns:a16="http://schemas.microsoft.com/office/drawing/2014/main" val="3573710339"/>
                  </a:ext>
                </a:extLst>
              </a:tr>
            </a:tbl>
          </a:graphicData>
        </a:graphic>
      </p:graphicFrame>
    </p:spTree>
    <p:extLst>
      <p:ext uri="{BB962C8B-B14F-4D97-AF65-F5344CB8AC3E}">
        <p14:creationId xmlns:p14="http://schemas.microsoft.com/office/powerpoint/2010/main" val="565216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64896" y="128016"/>
            <a:ext cx="7721590" cy="1143000"/>
          </a:xfrm>
        </p:spPr>
        <p:txBody>
          <a:bodyPr/>
          <a:lstStyle/>
          <a:p>
            <a:r>
              <a:rPr lang="fi-FI" dirty="0"/>
              <a:t>Laatuvastuut</a:t>
            </a:r>
          </a:p>
        </p:txBody>
      </p:sp>
      <p:graphicFrame>
        <p:nvGraphicFramePr>
          <p:cNvPr id="5" name="Taulukko 3">
            <a:extLst>
              <a:ext uri="{FF2B5EF4-FFF2-40B4-BE49-F238E27FC236}">
                <a16:creationId xmlns:a16="http://schemas.microsoft.com/office/drawing/2014/main" id="{9A288841-5A0F-407C-A8F3-058CCE6ECCFA}"/>
              </a:ext>
            </a:extLst>
          </p:cNvPr>
          <p:cNvGraphicFramePr>
            <a:graphicFrameLocks noGrp="1"/>
          </p:cNvGraphicFramePr>
          <p:nvPr>
            <p:extLst>
              <p:ext uri="{D42A27DB-BD31-4B8C-83A1-F6EECF244321}">
                <p14:modId xmlns:p14="http://schemas.microsoft.com/office/powerpoint/2010/main" val="1890452812"/>
              </p:ext>
            </p:extLst>
          </p:nvPr>
        </p:nvGraphicFramePr>
        <p:xfrm>
          <a:off x="591312" y="1381669"/>
          <a:ext cx="7695174" cy="4363720"/>
        </p:xfrm>
        <a:graphic>
          <a:graphicData uri="http://schemas.openxmlformats.org/drawingml/2006/table">
            <a:tbl>
              <a:tblPr firstRow="1" bandRow="1">
                <a:tableStyleId>{72833802-FEF1-4C79-8D5D-14CF1EAF98D9}</a:tableStyleId>
              </a:tblPr>
              <a:tblGrid>
                <a:gridCol w="3834379">
                  <a:extLst>
                    <a:ext uri="{9D8B030D-6E8A-4147-A177-3AD203B41FA5}">
                      <a16:colId xmlns:a16="http://schemas.microsoft.com/office/drawing/2014/main" val="410423020"/>
                    </a:ext>
                  </a:extLst>
                </a:gridCol>
                <a:gridCol w="3860795">
                  <a:extLst>
                    <a:ext uri="{9D8B030D-6E8A-4147-A177-3AD203B41FA5}">
                      <a16:colId xmlns:a16="http://schemas.microsoft.com/office/drawing/2014/main" val="3539624940"/>
                    </a:ext>
                  </a:extLst>
                </a:gridCol>
              </a:tblGrid>
              <a:tr h="370840">
                <a:tc>
                  <a:txBody>
                    <a:bodyPr/>
                    <a:lstStyle/>
                    <a:p>
                      <a:r>
                        <a:rPr lang="fi-FI" sz="1400" b="1" dirty="0">
                          <a:solidFill>
                            <a:schemeClr val="tx1"/>
                          </a:solidFill>
                        </a:rPr>
                        <a:t>Laadun tekijät</a:t>
                      </a:r>
                    </a:p>
                  </a:txBody>
                  <a:tcPr/>
                </a:tc>
                <a:tc>
                  <a:txBody>
                    <a:bodyPr/>
                    <a:lstStyle/>
                    <a:p>
                      <a:r>
                        <a:rPr lang="fi-FI" sz="1400" dirty="0">
                          <a:solidFill>
                            <a:schemeClr val="tx1"/>
                          </a:solidFill>
                        </a:rPr>
                        <a:t>Laatuvastuut</a:t>
                      </a:r>
                    </a:p>
                  </a:txBody>
                  <a:tcPr/>
                </a:tc>
                <a:extLst>
                  <a:ext uri="{0D108BD9-81ED-4DB2-BD59-A6C34878D82A}">
                    <a16:rowId xmlns:a16="http://schemas.microsoft.com/office/drawing/2014/main" val="2880712993"/>
                  </a:ext>
                </a:extLst>
              </a:tr>
              <a:tr h="370840">
                <a:tc>
                  <a:txBody>
                    <a:bodyPr/>
                    <a:lstStyle/>
                    <a:p>
                      <a:r>
                        <a:rPr lang="fi-FI" sz="1400" b="1" dirty="0">
                          <a:solidFill>
                            <a:schemeClr val="tx1"/>
                          </a:solidFill>
                        </a:rPr>
                        <a:t>Rehtori/Toimitusjohtaja</a:t>
                      </a:r>
                    </a:p>
                  </a:txBody>
                  <a:tcPr/>
                </a:tc>
                <a:tc>
                  <a:txBody>
                    <a:bodyPr/>
                    <a:lstStyle/>
                    <a:p>
                      <a:r>
                        <a:rPr lang="fi-FI" sz="1400" dirty="0">
                          <a:solidFill>
                            <a:schemeClr val="tx1"/>
                          </a:solidFill>
                        </a:rPr>
                        <a:t>Rehtorilla on kokonaisvastuu ammattikorkeakoulun tehtävien tuloksellisesta johtamisesta ja koko ammattikorkeakoulun toiminnan laadusta ja kehittämisestä.</a:t>
                      </a:r>
                    </a:p>
                  </a:txBody>
                  <a:tcPr/>
                </a:tc>
                <a:extLst>
                  <a:ext uri="{0D108BD9-81ED-4DB2-BD59-A6C34878D82A}">
                    <a16:rowId xmlns:a16="http://schemas.microsoft.com/office/drawing/2014/main" val="521714978"/>
                  </a:ext>
                </a:extLst>
              </a:tr>
              <a:tr h="370840">
                <a:tc>
                  <a:txBody>
                    <a:bodyPr/>
                    <a:lstStyle/>
                    <a:p>
                      <a:r>
                        <a:rPr lang="fi-FI" sz="1400" b="1" dirty="0">
                          <a:solidFill>
                            <a:schemeClr val="tx1"/>
                          </a:solidFill>
                        </a:rPr>
                        <a:t>Johtoryhmä</a:t>
                      </a:r>
                    </a:p>
                  </a:txBody>
                  <a:tcPr/>
                </a:tc>
                <a:tc>
                  <a:txBody>
                    <a:bodyPr/>
                    <a:lstStyle/>
                    <a:p>
                      <a:r>
                        <a:rPr lang="fi-FI" sz="1400" dirty="0">
                          <a:solidFill>
                            <a:schemeClr val="tx1"/>
                          </a:solidFill>
                        </a:rPr>
                        <a:t>Johtoryhmä vastaa laatutyön strategisesta ohjauksesta ja Xamk-tason kehittämistoimenpiteiden käynnistämisestä, seurannasta ja arvioinnista. Lisäksi johtoryhmän jäsenet vastaavat oman toimialueensa toiminnan laadusta ja tuloksista.</a:t>
                      </a:r>
                    </a:p>
                  </a:txBody>
                  <a:tcPr/>
                </a:tc>
                <a:extLst>
                  <a:ext uri="{0D108BD9-81ED-4DB2-BD59-A6C34878D82A}">
                    <a16:rowId xmlns:a16="http://schemas.microsoft.com/office/drawing/2014/main" val="157239322"/>
                  </a:ext>
                </a:extLst>
              </a:tr>
              <a:tr h="370840">
                <a:tc>
                  <a:txBody>
                    <a:bodyPr/>
                    <a:lstStyle/>
                    <a:p>
                      <a:r>
                        <a:rPr lang="fi-FI" sz="1400" b="1" dirty="0">
                          <a:solidFill>
                            <a:schemeClr val="tx1"/>
                          </a:solidFill>
                        </a:rPr>
                        <a:t>Osakeyhtiön hallitus</a:t>
                      </a:r>
                    </a:p>
                  </a:txBody>
                  <a:tcPr/>
                </a:tc>
                <a:tc>
                  <a:txBody>
                    <a:bodyPr/>
                    <a:lstStyle/>
                    <a:p>
                      <a:r>
                        <a:rPr lang="fi-FI" sz="1400" dirty="0">
                          <a:solidFill>
                            <a:schemeClr val="tx1"/>
                          </a:solidFill>
                        </a:rPr>
                        <a:t>Osakeyhtiön hallitus seuraa strategian toteutumista ja ammattikorkeakoululla asetettujen tavoitteiden saavuttamista.</a:t>
                      </a:r>
                    </a:p>
                  </a:txBody>
                  <a:tcPr/>
                </a:tc>
                <a:extLst>
                  <a:ext uri="{0D108BD9-81ED-4DB2-BD59-A6C34878D82A}">
                    <a16:rowId xmlns:a16="http://schemas.microsoft.com/office/drawing/2014/main" val="221103975"/>
                  </a:ext>
                </a:extLst>
              </a:tr>
              <a:tr h="370840">
                <a:tc>
                  <a:txBody>
                    <a:bodyPr/>
                    <a:lstStyle/>
                    <a:p>
                      <a:r>
                        <a:rPr lang="fi-FI" sz="1400" b="1" dirty="0">
                          <a:solidFill>
                            <a:schemeClr val="tx1"/>
                          </a:solidFill>
                        </a:rPr>
                        <a:t>Sidosryhmät</a:t>
                      </a:r>
                    </a:p>
                  </a:txBody>
                  <a:tcPr/>
                </a:tc>
                <a:tc>
                  <a:txBody>
                    <a:bodyPr/>
                    <a:lstStyle/>
                    <a:p>
                      <a:r>
                        <a:rPr lang="fi-FI" sz="1400" dirty="0">
                          <a:solidFill>
                            <a:schemeClr val="tx1"/>
                          </a:solidFill>
                        </a:rPr>
                        <a:t>Sidosryhmien edustajat osallistuvat eri tavoin ammattikorkeakoulun koulutuksen, TKI-toiminnan ja palvelutoiminnan kehittämiseen ja antavat palautetta sekä arvioivat toimintaa.</a:t>
                      </a:r>
                    </a:p>
                  </a:txBody>
                  <a:tcPr/>
                </a:tc>
                <a:extLst>
                  <a:ext uri="{0D108BD9-81ED-4DB2-BD59-A6C34878D82A}">
                    <a16:rowId xmlns:a16="http://schemas.microsoft.com/office/drawing/2014/main" val="3683661607"/>
                  </a:ext>
                </a:extLst>
              </a:tr>
            </a:tbl>
          </a:graphicData>
        </a:graphic>
      </p:graphicFrame>
    </p:spTree>
    <p:extLst>
      <p:ext uri="{BB962C8B-B14F-4D97-AF65-F5344CB8AC3E}">
        <p14:creationId xmlns:p14="http://schemas.microsoft.com/office/powerpoint/2010/main" val="3486245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Mitkä ovat laatujärjestelmän kehittämisen tavoitteet?</a:t>
            </a:r>
          </a:p>
        </p:txBody>
      </p:sp>
      <p:pic>
        <p:nvPicPr>
          <p:cNvPr id="4" name="Sisällön paikkamerkki 3"/>
          <p:cNvPicPr>
            <a:picLocks noGrp="1" noChangeAspect="1"/>
          </p:cNvPicPr>
          <p:nvPr>
            <p:ph idx="1"/>
          </p:nvPr>
        </p:nvPicPr>
        <p:blipFill>
          <a:blip r:embed="rId2"/>
          <a:stretch>
            <a:fillRect/>
          </a:stretch>
        </p:blipFill>
        <p:spPr>
          <a:xfrm>
            <a:off x="2172929" y="1989433"/>
            <a:ext cx="4652099" cy="4509689"/>
          </a:xfrm>
          <a:prstGeom prst="rect">
            <a:avLst/>
          </a:prstGeom>
        </p:spPr>
      </p:pic>
    </p:spTree>
    <p:extLst>
      <p:ext uri="{BB962C8B-B14F-4D97-AF65-F5344CB8AC3E}">
        <p14:creationId xmlns:p14="http://schemas.microsoft.com/office/powerpoint/2010/main" val="3257759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Lisätietoja ja linkkejä</a:t>
            </a:r>
          </a:p>
        </p:txBody>
      </p:sp>
      <p:sp>
        <p:nvSpPr>
          <p:cNvPr id="3" name="Sisällön paikkamerkki 2"/>
          <p:cNvSpPr>
            <a:spLocks noGrp="1"/>
          </p:cNvSpPr>
          <p:nvPr>
            <p:ph idx="1"/>
          </p:nvPr>
        </p:nvSpPr>
        <p:spPr/>
        <p:txBody>
          <a:bodyPr/>
          <a:lstStyle/>
          <a:p>
            <a:pPr marL="0" indent="0">
              <a:buNone/>
            </a:pPr>
            <a:r>
              <a:rPr lang="fi-FI" dirty="0" err="1">
                <a:hlinkClick r:id="rId2"/>
              </a:rPr>
              <a:t>Xamkin</a:t>
            </a:r>
            <a:r>
              <a:rPr lang="fi-FI" dirty="0">
                <a:hlinkClick r:id="rId2"/>
              </a:rPr>
              <a:t> laadunhallinnan kuvaus</a:t>
            </a:r>
            <a:endParaRPr lang="fi-FI" dirty="0"/>
          </a:p>
          <a:p>
            <a:pPr marL="0" indent="0">
              <a:buNone/>
            </a:pPr>
            <a:r>
              <a:rPr lang="fi-FI" dirty="0" err="1">
                <a:hlinkClick r:id="rId3"/>
              </a:rPr>
              <a:t>Xamkin</a:t>
            </a:r>
            <a:r>
              <a:rPr lang="fi-FI" dirty="0">
                <a:hlinkClick r:id="rId3"/>
              </a:rPr>
              <a:t> laadun ja arvioinnin www-sivut</a:t>
            </a:r>
            <a:endParaRPr lang="fi-FI" dirty="0"/>
          </a:p>
          <a:p>
            <a:pPr marL="0" indent="0">
              <a:buNone/>
            </a:pPr>
            <a:r>
              <a:rPr lang="fi-FI" dirty="0" err="1">
                <a:hlinkClick r:id="rId4"/>
              </a:rPr>
              <a:t>Standards</a:t>
            </a:r>
            <a:r>
              <a:rPr lang="fi-FI" dirty="0">
                <a:hlinkClick r:id="rId4"/>
              </a:rPr>
              <a:t> and </a:t>
            </a:r>
            <a:r>
              <a:rPr lang="fi-FI" dirty="0" err="1">
                <a:hlinkClick r:id="rId4"/>
              </a:rPr>
              <a:t>Guidelines</a:t>
            </a:r>
            <a:r>
              <a:rPr lang="fi-FI" dirty="0">
                <a:hlinkClick r:id="rId4"/>
              </a:rPr>
              <a:t> for </a:t>
            </a:r>
            <a:r>
              <a:rPr lang="fi-FI" dirty="0" err="1">
                <a:hlinkClick r:id="rId4"/>
              </a:rPr>
              <a:t>Quality</a:t>
            </a:r>
            <a:r>
              <a:rPr lang="fi-FI" dirty="0">
                <a:hlinkClick r:id="rId4"/>
              </a:rPr>
              <a:t> Assurance in </a:t>
            </a:r>
            <a:r>
              <a:rPr lang="fi-FI" dirty="0" err="1">
                <a:hlinkClick r:id="rId4"/>
              </a:rPr>
              <a:t>the</a:t>
            </a:r>
            <a:r>
              <a:rPr lang="fi-FI" dirty="0">
                <a:hlinkClick r:id="rId4"/>
              </a:rPr>
              <a:t> European </a:t>
            </a:r>
            <a:r>
              <a:rPr lang="fi-FI" dirty="0" err="1">
                <a:hlinkClick r:id="rId4"/>
              </a:rPr>
              <a:t>Higher</a:t>
            </a:r>
            <a:r>
              <a:rPr lang="fi-FI" dirty="0">
                <a:hlinkClick r:id="rId4"/>
              </a:rPr>
              <a:t> </a:t>
            </a:r>
            <a:r>
              <a:rPr lang="fi-FI" dirty="0" err="1">
                <a:hlinkClick r:id="rId4"/>
              </a:rPr>
              <a:t>Education</a:t>
            </a:r>
            <a:r>
              <a:rPr lang="fi-FI" dirty="0">
                <a:hlinkClick r:id="rId4"/>
              </a:rPr>
              <a:t> Area </a:t>
            </a:r>
            <a:endParaRPr lang="fi-FI" dirty="0"/>
          </a:p>
          <a:p>
            <a:pPr marL="0" indent="0">
              <a:buNone/>
            </a:pPr>
            <a:r>
              <a:rPr lang="fi-FI" dirty="0">
                <a:hlinkClick r:id="rId5"/>
              </a:rPr>
              <a:t>Kansallisen koulutuksen arviointikeskus </a:t>
            </a:r>
            <a:r>
              <a:rPr lang="fi-FI" dirty="0" err="1">
                <a:hlinkClick r:id="rId5"/>
              </a:rPr>
              <a:t>Karvin</a:t>
            </a:r>
            <a:r>
              <a:rPr lang="fi-FI" dirty="0">
                <a:hlinkClick r:id="rId5"/>
              </a:rPr>
              <a:t> auditointi ja teema- ja järjestelmäarvioinnit korkeakouluille</a:t>
            </a:r>
            <a:endParaRPr lang="fi-FI" dirty="0"/>
          </a:p>
          <a:p>
            <a:pPr marL="0" indent="0">
              <a:buNone/>
            </a:pPr>
            <a:r>
              <a:rPr lang="fi-FI" dirty="0" err="1">
                <a:hlinkClick r:id="rId6"/>
              </a:rPr>
              <a:t>Karvin</a:t>
            </a:r>
            <a:r>
              <a:rPr lang="fi-FI" dirty="0">
                <a:hlinkClick r:id="rId6"/>
              </a:rPr>
              <a:t> korkeakoulujen auditointikäsikirja 2018 - 2024</a:t>
            </a:r>
            <a:endParaRPr lang="fi-FI" dirty="0"/>
          </a:p>
          <a:p>
            <a:pPr marL="0" indent="0">
              <a:buNone/>
            </a:pPr>
            <a:endParaRPr lang="fi-FI" dirty="0"/>
          </a:p>
          <a:p>
            <a:pPr marL="0" indent="0">
              <a:buNone/>
            </a:pPr>
            <a:r>
              <a:rPr lang="fi-FI" dirty="0" err="1">
                <a:hlinkClick r:id="rId7"/>
              </a:rPr>
              <a:t>Xamkin</a:t>
            </a:r>
            <a:r>
              <a:rPr lang="fi-FI" dirty="0">
                <a:hlinkClick r:id="rId7"/>
              </a:rPr>
              <a:t> henkilöstölle </a:t>
            </a:r>
            <a:r>
              <a:rPr lang="fi-FI" dirty="0"/>
              <a:t>Luxissa (Xamk - Laatu)</a:t>
            </a:r>
          </a:p>
          <a:p>
            <a:pPr marL="0" indent="0">
              <a:buNone/>
            </a:pPr>
            <a:r>
              <a:rPr lang="fi-FI" dirty="0" err="1">
                <a:hlinkClick r:id="rId8"/>
              </a:rPr>
              <a:t>Xamkin</a:t>
            </a:r>
            <a:r>
              <a:rPr lang="fi-FI" dirty="0">
                <a:hlinkClick r:id="rId8"/>
              </a:rPr>
              <a:t> opiskelijoille </a:t>
            </a:r>
            <a:r>
              <a:rPr lang="fi-FI" dirty="0"/>
              <a:t>Luxissa (Opiskelu – Vaikuttaminen)</a:t>
            </a:r>
          </a:p>
        </p:txBody>
      </p:sp>
    </p:spTree>
    <p:extLst>
      <p:ext uri="{BB962C8B-B14F-4D97-AF65-F5344CB8AC3E}">
        <p14:creationId xmlns:p14="http://schemas.microsoft.com/office/powerpoint/2010/main" val="2119846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049" b="24049"/>
          <a:stretch>
            <a:fillRect/>
          </a:stretch>
        </p:blipFill>
        <p:spPr>
          <a:xfrm>
            <a:off x="0" y="0"/>
            <a:ext cx="9144000" cy="3163289"/>
          </a:xfrm>
        </p:spPr>
      </p:pic>
      <p:sp>
        <p:nvSpPr>
          <p:cNvPr id="4" name="Otsikko 3"/>
          <p:cNvSpPr>
            <a:spLocks noGrp="1"/>
          </p:cNvSpPr>
          <p:nvPr>
            <p:ph type="title"/>
          </p:nvPr>
        </p:nvSpPr>
        <p:spPr>
          <a:xfrm>
            <a:off x="711200" y="3163290"/>
            <a:ext cx="6815666" cy="1157855"/>
          </a:xfrm>
        </p:spPr>
        <p:txBody>
          <a:bodyPr/>
          <a:lstStyle/>
          <a:p>
            <a:r>
              <a:rPr lang="fi-FI" sz="2000" dirty="0"/>
              <a:t>Kysy lisää, autamme mielellämme! </a:t>
            </a:r>
          </a:p>
        </p:txBody>
      </p:sp>
      <p:sp>
        <p:nvSpPr>
          <p:cNvPr id="6" name="Sisällön paikkamerkki 1"/>
          <p:cNvSpPr>
            <a:spLocks noGrp="1"/>
          </p:cNvSpPr>
          <p:nvPr>
            <p:ph sz="half" idx="1"/>
          </p:nvPr>
        </p:nvSpPr>
        <p:spPr>
          <a:xfrm>
            <a:off x="711200" y="4041058"/>
            <a:ext cx="2777066" cy="2664542"/>
          </a:xfrm>
        </p:spPr>
        <p:txBody>
          <a:bodyPr>
            <a:normAutofit fontScale="85000" lnSpcReduction="10000"/>
          </a:bodyPr>
          <a:lstStyle/>
          <a:p>
            <a:pPr marL="0" indent="0">
              <a:lnSpc>
                <a:spcPct val="115000"/>
              </a:lnSpc>
              <a:spcAft>
                <a:spcPts val="0"/>
              </a:spcAft>
              <a:buNone/>
            </a:pPr>
            <a:r>
              <a:rPr lang="fi-FI" dirty="0"/>
              <a:t>Marjaana Kivelä</a:t>
            </a:r>
          </a:p>
          <a:p>
            <a:pPr marL="0" indent="0">
              <a:lnSpc>
                <a:spcPct val="115000"/>
              </a:lnSpc>
              <a:spcAft>
                <a:spcPts val="0"/>
              </a:spcAft>
              <a:buNone/>
            </a:pPr>
            <a:r>
              <a:rPr lang="fi-FI" dirty="0"/>
              <a:t>laatupäällikkö</a:t>
            </a:r>
          </a:p>
          <a:p>
            <a:pPr marL="0" indent="0">
              <a:lnSpc>
                <a:spcPct val="115000"/>
              </a:lnSpc>
              <a:spcAft>
                <a:spcPts val="0"/>
              </a:spcAft>
              <a:buNone/>
            </a:pPr>
            <a:r>
              <a:rPr lang="fi-FI" u="sng" dirty="0">
                <a:hlinkClick r:id="rId3"/>
              </a:rPr>
              <a:t>etunimi.sukunimi@xamk.fi</a:t>
            </a:r>
            <a:endParaRPr lang="fi-FI" dirty="0"/>
          </a:p>
          <a:p>
            <a:pPr marL="0" indent="0">
              <a:lnSpc>
                <a:spcPct val="115000"/>
              </a:lnSpc>
              <a:spcAft>
                <a:spcPts val="0"/>
              </a:spcAft>
              <a:buNone/>
            </a:pPr>
            <a:r>
              <a:rPr lang="fi-FI" dirty="0"/>
              <a:t>+358 40 826 6070</a:t>
            </a:r>
          </a:p>
          <a:p>
            <a:pPr marL="0" indent="0">
              <a:lnSpc>
                <a:spcPct val="115000"/>
              </a:lnSpc>
              <a:spcAft>
                <a:spcPts val="0"/>
              </a:spcAft>
              <a:buNone/>
            </a:pPr>
            <a:r>
              <a:rPr lang="fi-FI" dirty="0"/>
              <a:t>Mikkelin kampus</a:t>
            </a:r>
          </a:p>
          <a:p>
            <a:pPr marL="0" indent="0">
              <a:lnSpc>
                <a:spcPct val="115000"/>
              </a:lnSpc>
              <a:spcAft>
                <a:spcPts val="0"/>
              </a:spcAft>
              <a:buNone/>
            </a:pPr>
            <a:r>
              <a:rPr lang="fi-FI" dirty="0"/>
              <a:t>Patteristonkatu 3 </a:t>
            </a:r>
          </a:p>
          <a:p>
            <a:pPr marL="0" indent="0">
              <a:lnSpc>
                <a:spcPct val="115000"/>
              </a:lnSpc>
              <a:spcAft>
                <a:spcPts val="0"/>
              </a:spcAft>
              <a:buNone/>
            </a:pPr>
            <a:r>
              <a:rPr lang="fi-FI" dirty="0"/>
              <a:t>PL 181</a:t>
            </a:r>
          </a:p>
          <a:p>
            <a:pPr marL="0" indent="0">
              <a:lnSpc>
                <a:spcPct val="115000"/>
              </a:lnSpc>
              <a:spcAft>
                <a:spcPts val="0"/>
              </a:spcAft>
              <a:buNone/>
            </a:pPr>
            <a:r>
              <a:rPr lang="fi-FI" dirty="0"/>
              <a:t>50101 Mikkeli</a:t>
            </a:r>
          </a:p>
        </p:txBody>
      </p:sp>
      <p:sp>
        <p:nvSpPr>
          <p:cNvPr id="7" name="Sisällön paikkamerkki 2"/>
          <p:cNvSpPr txBox="1">
            <a:spLocks/>
          </p:cNvSpPr>
          <p:nvPr/>
        </p:nvSpPr>
        <p:spPr>
          <a:xfrm>
            <a:off x="4320321" y="3962400"/>
            <a:ext cx="3510116" cy="3387016"/>
          </a:xfrm>
          <a:prstGeom prst="rect">
            <a:avLst/>
          </a:prstGeom>
        </p:spPr>
        <p:txBody>
          <a:bodyPr/>
          <a:lstStyle>
            <a:lvl1pPr marL="457189" indent="-457189" algn="l" defTabSz="609585" rtl="0" eaLnBrk="1" fontAlgn="base" hangingPunct="1">
              <a:spcBef>
                <a:spcPct val="20000"/>
              </a:spcBef>
              <a:spcAft>
                <a:spcPct val="0"/>
              </a:spcAft>
              <a:buClr>
                <a:schemeClr val="tx2"/>
              </a:buClr>
              <a:buFont typeface="Arial" charset="0"/>
              <a:buChar char="•"/>
              <a:defRPr sz="2000" kern="1200">
                <a:solidFill>
                  <a:schemeClr val="tx1"/>
                </a:solidFill>
                <a:latin typeface="+mn-lt"/>
                <a:ea typeface="ＭＳ Ｐゴシック" charset="0"/>
                <a:cs typeface="ＭＳ Ｐゴシック" charset="0"/>
              </a:defRPr>
            </a:lvl1pPr>
            <a:lvl2pPr marL="990575" indent="-380990" algn="l" defTabSz="609585" rtl="0" eaLnBrk="1" fontAlgn="base" hangingPunct="1">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15000"/>
              </a:lnSpc>
              <a:spcAft>
                <a:spcPts val="0"/>
              </a:spcAft>
              <a:buFont typeface="Arial" charset="0"/>
              <a:buNone/>
            </a:pPr>
            <a:r>
              <a:rPr lang="fi-FI" sz="1700" dirty="0"/>
              <a:t>Susanna Voutila</a:t>
            </a:r>
          </a:p>
          <a:p>
            <a:pPr marL="0" indent="0">
              <a:lnSpc>
                <a:spcPct val="115000"/>
              </a:lnSpc>
              <a:spcAft>
                <a:spcPts val="0"/>
              </a:spcAft>
              <a:buFont typeface="Arial" charset="0"/>
              <a:buNone/>
            </a:pPr>
            <a:r>
              <a:rPr lang="fi-FI" sz="1700" dirty="0"/>
              <a:t>laatuasiantuntija</a:t>
            </a:r>
          </a:p>
          <a:p>
            <a:pPr marL="0" indent="0">
              <a:lnSpc>
                <a:spcPct val="115000"/>
              </a:lnSpc>
              <a:spcAft>
                <a:spcPts val="0"/>
              </a:spcAft>
              <a:buFont typeface="Arial" charset="0"/>
              <a:buNone/>
            </a:pPr>
            <a:r>
              <a:rPr lang="fi-FI" sz="1700" u="sng" dirty="0">
                <a:hlinkClick r:id="rId3"/>
              </a:rPr>
              <a:t>etunimi.sukunimi@xamk.fi</a:t>
            </a:r>
            <a:endParaRPr lang="fi-FI" sz="1700" dirty="0"/>
          </a:p>
          <a:p>
            <a:pPr marL="0" indent="0">
              <a:lnSpc>
                <a:spcPct val="115000"/>
              </a:lnSpc>
              <a:spcAft>
                <a:spcPts val="0"/>
              </a:spcAft>
              <a:buFont typeface="Arial" charset="0"/>
              <a:buNone/>
            </a:pPr>
            <a:r>
              <a:rPr lang="fi-FI" sz="1700" dirty="0"/>
              <a:t>+358 40 717 9998</a:t>
            </a:r>
          </a:p>
          <a:p>
            <a:pPr marL="0" indent="0">
              <a:lnSpc>
                <a:spcPct val="115000"/>
              </a:lnSpc>
              <a:spcAft>
                <a:spcPts val="0"/>
              </a:spcAft>
              <a:buFont typeface="Arial" charset="0"/>
              <a:buNone/>
            </a:pPr>
            <a:r>
              <a:rPr lang="fi-FI" sz="1700" dirty="0"/>
              <a:t>Mikkelin kampus</a:t>
            </a:r>
          </a:p>
          <a:p>
            <a:pPr marL="0" indent="0">
              <a:lnSpc>
                <a:spcPct val="115000"/>
              </a:lnSpc>
              <a:spcAft>
                <a:spcPts val="0"/>
              </a:spcAft>
              <a:buFont typeface="Arial" charset="0"/>
              <a:buNone/>
            </a:pPr>
            <a:r>
              <a:rPr lang="fi-FI" sz="1700" dirty="0"/>
              <a:t>Patteristonkatu 3</a:t>
            </a:r>
          </a:p>
          <a:p>
            <a:pPr marL="0" indent="0">
              <a:lnSpc>
                <a:spcPct val="115000"/>
              </a:lnSpc>
              <a:spcAft>
                <a:spcPts val="0"/>
              </a:spcAft>
              <a:buFont typeface="Arial" charset="0"/>
              <a:buNone/>
            </a:pPr>
            <a:r>
              <a:rPr lang="fi-FI" sz="1700" dirty="0"/>
              <a:t>PL 181</a:t>
            </a:r>
          </a:p>
          <a:p>
            <a:pPr marL="0" indent="0">
              <a:lnSpc>
                <a:spcPct val="115000"/>
              </a:lnSpc>
              <a:spcAft>
                <a:spcPts val="0"/>
              </a:spcAft>
              <a:buFont typeface="Arial" charset="0"/>
              <a:buNone/>
            </a:pPr>
            <a:r>
              <a:rPr lang="fi-FI" sz="1700" dirty="0"/>
              <a:t>50101 Mikkeli</a:t>
            </a:r>
          </a:p>
        </p:txBody>
      </p:sp>
    </p:spTree>
    <p:extLst>
      <p:ext uri="{BB962C8B-B14F-4D97-AF65-F5344CB8AC3E}">
        <p14:creationId xmlns:p14="http://schemas.microsoft.com/office/powerpoint/2010/main" val="1509888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41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Otsikko 1"/>
          <p:cNvSpPr>
            <a:spLocks noGrp="1"/>
          </p:cNvSpPr>
          <p:nvPr>
            <p:ph type="title"/>
          </p:nvPr>
        </p:nvSpPr>
        <p:spPr/>
        <p:txBody>
          <a:bodyPr/>
          <a:lstStyle/>
          <a:p>
            <a:r>
              <a:rPr lang="fi-FI" dirty="0">
                <a:latin typeface="Arial" charset="0"/>
              </a:rPr>
              <a:t>Miksi laadunhallintaa tarvitaan?</a:t>
            </a:r>
          </a:p>
        </p:txBody>
      </p:sp>
      <p:sp>
        <p:nvSpPr>
          <p:cNvPr id="14338" name="Sisällön paikkamerkki 2"/>
          <p:cNvSpPr>
            <a:spLocks noGrp="1"/>
          </p:cNvSpPr>
          <p:nvPr>
            <p:ph idx="1"/>
          </p:nvPr>
        </p:nvSpPr>
        <p:spPr/>
        <p:txBody>
          <a:bodyPr/>
          <a:lstStyle/>
          <a:p>
            <a:pPr>
              <a:buFont typeface="Arial" panose="020B0604020202020204" pitchFamily="34" charset="0"/>
              <a:buChar char="•"/>
            </a:pPr>
            <a:r>
              <a:rPr lang="fi-FI" sz="1800" dirty="0"/>
              <a:t>Suomalaisilla korkeakouluilla on </a:t>
            </a:r>
            <a:r>
              <a:rPr lang="fi-FI" sz="1800" b="1" dirty="0"/>
              <a:t>lakiin perustuva velvoite </a:t>
            </a:r>
            <a:r>
              <a:rPr lang="fi-FI" sz="1800" dirty="0"/>
              <a:t>vastata toimintansa laadusta ja sen kehittämisestä. Ammattikorkeakoulun on osallistuttava ulkopuoliseen arviointiin säännöllisesti ja julkistettava sen tulokset. (Amk-laki 932/2014, 14.11.2014 §62) </a:t>
            </a:r>
          </a:p>
          <a:p>
            <a:r>
              <a:rPr lang="fi-FI" sz="1800" dirty="0"/>
              <a:t>Korkeakoulujen laadunhallinnan tavoitteena on </a:t>
            </a:r>
            <a:r>
              <a:rPr lang="fi-FI" sz="1800" b="1" dirty="0"/>
              <a:t>tilivelvollisuus</a:t>
            </a:r>
            <a:r>
              <a:rPr lang="fi-FI" sz="1800" i="1" dirty="0"/>
              <a:t> </a:t>
            </a:r>
            <a:r>
              <a:rPr lang="fi-FI" sz="1800" dirty="0"/>
              <a:t>ja </a:t>
            </a:r>
            <a:r>
              <a:rPr lang="fi-FI" sz="1800" b="1" dirty="0"/>
              <a:t>kehittäminen</a:t>
            </a:r>
            <a:r>
              <a:rPr lang="fi-FI" sz="1800" dirty="0"/>
              <a:t>. Ne luovat luottamusta korkeakoulujen toimintaan ja tulokseen (ESG, European </a:t>
            </a:r>
            <a:r>
              <a:rPr lang="fi-FI" sz="1800" dirty="0" err="1"/>
              <a:t>Standards</a:t>
            </a:r>
            <a:r>
              <a:rPr lang="fi-FI" sz="1800" dirty="0"/>
              <a:t> and </a:t>
            </a:r>
            <a:r>
              <a:rPr lang="fi-FI" sz="1800" dirty="0" err="1"/>
              <a:t>Guidelines</a:t>
            </a:r>
            <a:r>
              <a:rPr lang="fi-FI" sz="1800" dirty="0"/>
              <a:t> for </a:t>
            </a:r>
            <a:r>
              <a:rPr lang="fi-FI" sz="1800" dirty="0" err="1"/>
              <a:t>Quality</a:t>
            </a:r>
            <a:r>
              <a:rPr lang="fi-FI" sz="1800" dirty="0"/>
              <a:t> Management in </a:t>
            </a:r>
            <a:r>
              <a:rPr lang="fi-FI" sz="1800" dirty="0" err="1"/>
              <a:t>Higher</a:t>
            </a:r>
            <a:r>
              <a:rPr lang="fi-FI" sz="1800" dirty="0"/>
              <a:t> </a:t>
            </a:r>
            <a:r>
              <a:rPr lang="fi-FI" sz="1800" dirty="0" err="1"/>
              <a:t>Education</a:t>
            </a:r>
            <a:r>
              <a:rPr lang="fi-FI" sz="1800" dirty="0"/>
              <a:t>).</a:t>
            </a:r>
          </a:p>
          <a:p>
            <a:r>
              <a:rPr lang="fi-FI" sz="1800" dirty="0"/>
              <a:t>Laatujärjestelmä </a:t>
            </a:r>
            <a:r>
              <a:rPr lang="fi-FI" sz="1800" b="1" dirty="0"/>
              <a:t>tuottaa tietoa </a:t>
            </a:r>
            <a:r>
              <a:rPr lang="fi-FI" sz="1800" dirty="0"/>
              <a:t>johtamisen ja toiminnanohjauksen tarpeisiin. Laatua arvioimalla ja kehittämällä varmistetaan toiminnan </a:t>
            </a:r>
            <a:r>
              <a:rPr lang="fi-FI" sz="1800" b="1" dirty="0"/>
              <a:t>tavoitteiden saavuttaminen ja sidosryhmien, asiakkaiden ja henkilöstön tarpeisiin vastaaminen. </a:t>
            </a:r>
          </a:p>
        </p:txBody>
      </p:sp>
    </p:spTree>
    <p:extLst>
      <p:ext uri="{BB962C8B-B14F-4D97-AF65-F5344CB8AC3E}">
        <p14:creationId xmlns:p14="http://schemas.microsoft.com/office/powerpoint/2010/main" val="311424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sz="half" idx="1"/>
          </p:nvPr>
        </p:nvSpPr>
        <p:spPr>
          <a:xfrm>
            <a:off x="711200" y="3799279"/>
            <a:ext cx="7171256" cy="1138613"/>
          </a:xfrm>
        </p:spPr>
        <p:txBody>
          <a:bodyPr>
            <a:noAutofit/>
          </a:bodyPr>
          <a:lstStyle/>
          <a:p>
            <a:pPr marL="0" indent="0">
              <a:buNone/>
            </a:pPr>
            <a:r>
              <a:rPr lang="fi-FI" sz="2400" dirty="0"/>
              <a:t>Strategiamme mukaisesti me </a:t>
            </a:r>
            <a:r>
              <a:rPr lang="fi-FI" sz="2400" dirty="0" err="1"/>
              <a:t>Xamkissa</a:t>
            </a:r>
            <a:r>
              <a:rPr lang="fi-FI" sz="2400" dirty="0"/>
              <a:t> katsomme huomiseen ja uudistamme jatkuvasti toimintatapojamme. Laadun arviointi ja jatkuva parantaminen sekä vahvuuksien ylläpitäminen on keskeinen osa  tätä työtä.</a:t>
            </a:r>
            <a:endParaRPr lang="fi-FI" sz="2400" dirty="0">
              <a:latin typeface="Arial" charset="0"/>
            </a:endParaRPr>
          </a:p>
        </p:txBody>
      </p:sp>
      <p:pic>
        <p:nvPicPr>
          <p:cNvPr id="9" name="Kuvan paikkamerkki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8466" b="38466"/>
          <a:stretch>
            <a:fillRect/>
          </a:stretch>
        </p:blipFill>
        <p:spPr/>
      </p:pic>
    </p:spTree>
    <p:extLst>
      <p:ext uri="{BB962C8B-B14F-4D97-AF65-F5344CB8AC3E}">
        <p14:creationId xmlns:p14="http://schemas.microsoft.com/office/powerpoint/2010/main" val="34836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Mitä laatujärjestelmän kokonaisuuteen kuuluu?</a:t>
            </a:r>
          </a:p>
        </p:txBody>
      </p:sp>
      <p:sp>
        <p:nvSpPr>
          <p:cNvPr id="3" name="Sisällön paikkamerkki 2"/>
          <p:cNvSpPr>
            <a:spLocks noGrp="1"/>
          </p:cNvSpPr>
          <p:nvPr>
            <p:ph idx="1"/>
          </p:nvPr>
        </p:nvSpPr>
        <p:spPr/>
        <p:txBody>
          <a:bodyPr/>
          <a:lstStyle/>
          <a:p>
            <a:r>
              <a:rPr lang="fi-FI" dirty="0" err="1"/>
              <a:t>Xamkin</a:t>
            </a:r>
            <a:r>
              <a:rPr lang="fi-FI" dirty="0"/>
              <a:t> laatujärjestelmä noudattaa </a:t>
            </a:r>
            <a:r>
              <a:rPr lang="fi-FI" b="1" dirty="0"/>
              <a:t>eurooppalaisia korkeakoulujen laadunhallinnan suosituksia</a:t>
            </a:r>
            <a:r>
              <a:rPr lang="fi-FI" dirty="0"/>
              <a:t> (ESG=European </a:t>
            </a:r>
            <a:r>
              <a:rPr lang="fi-FI" dirty="0" err="1"/>
              <a:t>Standards</a:t>
            </a:r>
            <a:r>
              <a:rPr lang="fi-FI" dirty="0"/>
              <a:t> and </a:t>
            </a:r>
            <a:r>
              <a:rPr lang="fi-FI" dirty="0" err="1"/>
              <a:t>Guidelines</a:t>
            </a:r>
            <a:r>
              <a:rPr lang="fi-FI" dirty="0"/>
              <a:t> for </a:t>
            </a:r>
            <a:r>
              <a:rPr lang="fi-FI" dirty="0" err="1"/>
              <a:t>Quality</a:t>
            </a:r>
            <a:r>
              <a:rPr lang="fi-FI" dirty="0"/>
              <a:t> Management in </a:t>
            </a:r>
            <a:r>
              <a:rPr lang="fi-FI" dirty="0" err="1"/>
              <a:t>Higher</a:t>
            </a:r>
            <a:r>
              <a:rPr lang="fi-FI" dirty="0"/>
              <a:t> </a:t>
            </a:r>
            <a:r>
              <a:rPr lang="fi-FI" dirty="0" err="1"/>
              <a:t>Education</a:t>
            </a:r>
            <a:r>
              <a:rPr lang="fi-FI" dirty="0"/>
              <a:t>)</a:t>
            </a:r>
          </a:p>
          <a:p>
            <a:r>
              <a:rPr lang="fi-FI" dirty="0"/>
              <a:t>Korkeakoulujen arviointikeskus </a:t>
            </a:r>
            <a:r>
              <a:rPr lang="fi-FI" b="1" dirty="0" err="1"/>
              <a:t>Karvin</a:t>
            </a:r>
            <a:r>
              <a:rPr lang="fi-FI" b="1" dirty="0"/>
              <a:t> auditointi </a:t>
            </a:r>
            <a:r>
              <a:rPr lang="fi-FI" dirty="0"/>
              <a:t>varmistaa, että laatujärjestelmä on suositusten mukainen </a:t>
            </a:r>
          </a:p>
          <a:p>
            <a:r>
              <a:rPr lang="fi-FI" dirty="0"/>
              <a:t>Laatujärjestelmä on kytketty </a:t>
            </a:r>
            <a:r>
              <a:rPr lang="fi-FI" b="1" dirty="0"/>
              <a:t>strategiseen suunnitteluun, johtamiseen ja toiminnanohjaukseen</a:t>
            </a:r>
          </a:p>
          <a:p>
            <a:endParaRPr lang="fi-FI" dirty="0"/>
          </a:p>
        </p:txBody>
      </p:sp>
    </p:spTree>
    <p:extLst>
      <p:ext uri="{BB962C8B-B14F-4D97-AF65-F5344CB8AC3E}">
        <p14:creationId xmlns:p14="http://schemas.microsoft.com/office/powerpoint/2010/main" val="373082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711200" y="781757"/>
            <a:ext cx="7721590" cy="5186423"/>
          </a:xfrm>
        </p:spPr>
        <p:txBody>
          <a:bodyPr/>
          <a:lstStyle/>
          <a:p>
            <a:pPr>
              <a:buFont typeface="Arial" panose="020B0604020202020204" pitchFamily="34" charset="0"/>
              <a:buChar char="•"/>
            </a:pPr>
            <a:r>
              <a:rPr lang="fi-FI" sz="1800" dirty="0"/>
              <a:t>Laatujärjestelmässä ja laatutyössä sovelletaan jatkuvan parantamisen kehää: </a:t>
            </a:r>
          </a:p>
          <a:p>
            <a:pPr marL="0" indent="0" algn="ctr">
              <a:buNone/>
            </a:pPr>
            <a:r>
              <a:rPr lang="fi-FI" sz="1800" b="1" dirty="0"/>
              <a:t>SUUNNITTELE – TOTEUTA – ARVIOI – KEHITÄ</a:t>
            </a:r>
          </a:p>
          <a:p>
            <a:pPr marL="0" indent="0" algn="ctr">
              <a:buNone/>
            </a:pPr>
            <a:r>
              <a:rPr lang="fi-FI" sz="1800" b="1" dirty="0"/>
              <a:t>PLAN </a:t>
            </a:r>
            <a:r>
              <a:rPr lang="en-FI" sz="1800" b="1" dirty="0"/>
              <a:t>–</a:t>
            </a:r>
            <a:r>
              <a:rPr lang="fi-FI" sz="1800" b="1" dirty="0"/>
              <a:t> DO </a:t>
            </a:r>
            <a:r>
              <a:rPr lang="en-FI" sz="1800" b="1" dirty="0"/>
              <a:t>–</a:t>
            </a:r>
            <a:r>
              <a:rPr lang="fi-FI" sz="1800" b="1" dirty="0"/>
              <a:t> CHECK </a:t>
            </a:r>
            <a:r>
              <a:rPr lang="en-FI" sz="1800" b="1" dirty="0"/>
              <a:t>–</a:t>
            </a:r>
            <a:r>
              <a:rPr lang="fi-FI" sz="1800" b="1" dirty="0"/>
              <a:t>ACT (PDCA)</a:t>
            </a:r>
            <a:endParaRPr lang="fi-FI" sz="1800" dirty="0"/>
          </a:p>
          <a:p>
            <a:pPr marL="0" indent="0" algn="ctr">
              <a:buNone/>
            </a:pPr>
            <a:endParaRPr lang="fi-FI" sz="1800" dirty="0"/>
          </a:p>
          <a:p>
            <a:pPr>
              <a:buFont typeface="Arial" panose="020B0604020202020204" pitchFamily="34" charset="0"/>
              <a:buChar char="•"/>
            </a:pPr>
            <a:r>
              <a:rPr lang="fi-FI" sz="1800" dirty="0"/>
              <a:t>Laatujärjestelmän kokonaisuuteen kuuluvat </a:t>
            </a:r>
          </a:p>
          <a:p>
            <a:pPr lvl="1">
              <a:buFont typeface="Arial" panose="020B0604020202020204" pitchFamily="34" charset="0"/>
              <a:buChar char="•"/>
            </a:pPr>
            <a:r>
              <a:rPr lang="fi-FI" sz="1800" dirty="0"/>
              <a:t>Laatupolitiikka</a:t>
            </a:r>
          </a:p>
          <a:p>
            <a:pPr lvl="1">
              <a:buFont typeface="Arial" panose="020B0604020202020204" pitchFamily="34" charset="0"/>
              <a:buChar char="•"/>
            </a:pPr>
            <a:r>
              <a:rPr lang="fi-FI" sz="1800" dirty="0"/>
              <a:t>Laatuvastuut</a:t>
            </a:r>
          </a:p>
          <a:p>
            <a:pPr lvl="1">
              <a:buFont typeface="Arial" panose="020B0604020202020204" pitchFamily="34" charset="0"/>
              <a:buChar char="•"/>
            </a:pPr>
            <a:r>
              <a:rPr lang="fi-FI" sz="1800" dirty="0"/>
              <a:t>Jatkuvan kehittämisen menettelytavat (kuten prosessit, ohjeet, arviointi- ja palautejärjestelmä ja kehittämistoimenpiteet)</a:t>
            </a:r>
          </a:p>
          <a:p>
            <a:pPr>
              <a:buFont typeface="Arial" panose="020B0604020202020204" pitchFamily="34" charset="0"/>
              <a:buChar char="•"/>
            </a:pPr>
            <a:r>
              <a:rPr lang="fi-FI" sz="1800" dirty="0"/>
              <a:t>Laadunhallinnan kuvaus antaa kokonaiskuvan </a:t>
            </a:r>
            <a:r>
              <a:rPr lang="fi-FI" sz="1800" dirty="0" err="1"/>
              <a:t>Xamkin</a:t>
            </a:r>
            <a:r>
              <a:rPr lang="fi-FI" sz="1800" dirty="0"/>
              <a:t> laadunhallinnasta ja toimii </a:t>
            </a:r>
            <a:r>
              <a:rPr lang="fi-FI" sz="1800" dirty="0" err="1"/>
              <a:t>Xamkin</a:t>
            </a:r>
            <a:r>
              <a:rPr lang="fi-FI" sz="1800" dirty="0"/>
              <a:t> laatukäsikirjana. Kuvausta täydentävät</a:t>
            </a:r>
          </a:p>
          <a:p>
            <a:pPr lvl="1">
              <a:buFont typeface="Arial" panose="020B0604020202020204" pitchFamily="34" charset="0"/>
              <a:buChar char="•"/>
            </a:pPr>
            <a:r>
              <a:rPr lang="fi-FI" sz="1800" dirty="0"/>
              <a:t>Prosessikuvaukset IMS-toimintajärjestelmässä </a:t>
            </a:r>
          </a:p>
          <a:p>
            <a:pPr lvl="1">
              <a:buFont typeface="Arial" panose="020B0604020202020204" pitchFamily="34" charset="0"/>
              <a:buChar char="•"/>
            </a:pPr>
            <a:r>
              <a:rPr lang="fi-FI" sz="1800" dirty="0"/>
              <a:t>Toiminta- ja menettelytapaohjeet henkilöstö ja/tai opiskelijaintroissa</a:t>
            </a:r>
          </a:p>
          <a:p>
            <a:endParaRPr lang="fi-FI" dirty="0"/>
          </a:p>
        </p:txBody>
      </p:sp>
    </p:spTree>
    <p:extLst>
      <p:ext uri="{BB962C8B-B14F-4D97-AF65-F5344CB8AC3E}">
        <p14:creationId xmlns:p14="http://schemas.microsoft.com/office/powerpoint/2010/main" val="369721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8585" y="373625"/>
            <a:ext cx="7038060" cy="6008779"/>
          </a:xfrm>
          <a:prstGeom prst="rect">
            <a:avLst/>
          </a:prstGeom>
        </p:spPr>
      </p:pic>
    </p:spTree>
    <p:extLst>
      <p:ext uri="{BB962C8B-B14F-4D97-AF65-F5344CB8AC3E}">
        <p14:creationId xmlns:p14="http://schemas.microsoft.com/office/powerpoint/2010/main" val="548744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Laatujärjestelmän tavoitteet</a:t>
            </a:r>
          </a:p>
        </p:txBody>
      </p:sp>
      <p:sp>
        <p:nvSpPr>
          <p:cNvPr id="3" name="Sisällön paikkamerkki 2"/>
          <p:cNvSpPr>
            <a:spLocks noGrp="1"/>
          </p:cNvSpPr>
          <p:nvPr>
            <p:ph idx="1"/>
          </p:nvPr>
        </p:nvSpPr>
        <p:spPr>
          <a:xfrm>
            <a:off x="711200" y="1882972"/>
            <a:ext cx="7721590" cy="3737672"/>
          </a:xfrm>
        </p:spPr>
        <p:txBody>
          <a:bodyPr/>
          <a:lstStyle/>
          <a:p>
            <a:pPr lvl="0">
              <a:buFont typeface="Arial" panose="020B0604020202020204" pitchFamily="34" charset="0"/>
              <a:buChar char="−"/>
            </a:pPr>
            <a:r>
              <a:rPr lang="fi-FI" sz="1800" b="1" dirty="0"/>
              <a:t>tuottaa </a:t>
            </a:r>
            <a:r>
              <a:rPr lang="fi-FI" sz="1800" dirty="0"/>
              <a:t>systemaattisesti tietoa johtamisen ja toiminnan kehittämisen tueksi ja näin </a:t>
            </a:r>
            <a:r>
              <a:rPr lang="fi-FI" sz="1800" b="1" dirty="0"/>
              <a:t>tukea</a:t>
            </a:r>
            <a:r>
              <a:rPr lang="fi-FI" sz="1800" dirty="0"/>
              <a:t> toiminnan laadun varmistamista </a:t>
            </a:r>
          </a:p>
          <a:p>
            <a:pPr lvl="0">
              <a:buFont typeface="Arial" panose="020B0604020202020204" pitchFamily="34" charset="0"/>
              <a:buChar char="−"/>
            </a:pPr>
            <a:r>
              <a:rPr lang="fi-FI" sz="1800" b="1" dirty="0"/>
              <a:t>varmistaa</a:t>
            </a:r>
            <a:r>
              <a:rPr lang="fi-FI" sz="1800" dirty="0"/>
              <a:t> tiedon hyödyntäminen kehittämisen tukena organisaation eri tasoilla</a:t>
            </a:r>
          </a:p>
          <a:p>
            <a:pPr lvl="0">
              <a:buFont typeface="Arial" panose="020B0604020202020204" pitchFamily="34" charset="0"/>
              <a:buChar char="−"/>
            </a:pPr>
            <a:r>
              <a:rPr lang="fi-FI" sz="1800" b="1" dirty="0"/>
              <a:t>selkiyttää</a:t>
            </a:r>
            <a:r>
              <a:rPr lang="fi-FI" sz="1800" dirty="0"/>
              <a:t> ja </a:t>
            </a:r>
            <a:r>
              <a:rPr lang="fi-FI" sz="1800" b="1" dirty="0"/>
              <a:t>yhdenmukaistaa</a:t>
            </a:r>
            <a:r>
              <a:rPr lang="fi-FI" sz="1800" dirty="0"/>
              <a:t> eri toimijoiden vastuut laadunhallinnassa</a:t>
            </a:r>
          </a:p>
          <a:p>
            <a:pPr lvl="0">
              <a:buFont typeface="Arial" panose="020B0604020202020204" pitchFamily="34" charset="0"/>
              <a:buChar char="−"/>
            </a:pPr>
            <a:r>
              <a:rPr lang="fi-FI" sz="1800" b="1" dirty="0"/>
              <a:t>yhdenmukaistaa</a:t>
            </a:r>
            <a:r>
              <a:rPr lang="fi-FI" sz="1800" dirty="0"/>
              <a:t> käytäntöjä ja levittää hyviä toimintamalleja</a:t>
            </a:r>
          </a:p>
          <a:p>
            <a:pPr lvl="0">
              <a:buFont typeface="Arial" panose="020B0604020202020204" pitchFamily="34" charset="0"/>
              <a:buChar char="−"/>
            </a:pPr>
            <a:r>
              <a:rPr lang="fi-FI" sz="1800" b="1" dirty="0"/>
              <a:t>tukea</a:t>
            </a:r>
            <a:r>
              <a:rPr lang="fi-FI" sz="1800" dirty="0"/>
              <a:t> korkeakouluyhteisön jäsenten eli opiskelijoiden, henkilöstön ja sidosryhmien osallistumista toiminnan kehittämiseen </a:t>
            </a:r>
          </a:p>
          <a:p>
            <a:pPr lvl="0">
              <a:buFont typeface="Arial" panose="020B0604020202020204" pitchFamily="34" charset="0"/>
              <a:buChar char="−"/>
            </a:pPr>
            <a:r>
              <a:rPr lang="fi-FI" sz="1800" b="1" dirty="0"/>
              <a:t>vahvistaa</a:t>
            </a:r>
            <a:r>
              <a:rPr lang="fi-FI" sz="1800" dirty="0"/>
              <a:t> laatukulttuuria eli jatkuvan kehittämisen ilmapiiriä</a:t>
            </a:r>
          </a:p>
          <a:p>
            <a:pPr lvl="0">
              <a:buFont typeface="Arial" panose="020B0604020202020204" pitchFamily="34" charset="0"/>
              <a:buChar char="−"/>
            </a:pPr>
            <a:r>
              <a:rPr lang="fi-FI" sz="1800" b="1" dirty="0"/>
              <a:t>ylläpitää</a:t>
            </a:r>
            <a:r>
              <a:rPr lang="fi-FI" sz="1800" dirty="0"/>
              <a:t> ja </a:t>
            </a:r>
            <a:r>
              <a:rPr lang="fi-FI" sz="1800" b="1" dirty="0"/>
              <a:t>vahvistaa</a:t>
            </a:r>
            <a:r>
              <a:rPr lang="fi-FI" sz="1800" dirty="0"/>
              <a:t> avoimuutta, luotettavuutta ja luottamuksellisuutta.  </a:t>
            </a:r>
          </a:p>
          <a:p>
            <a:endParaRPr lang="fi-FI" dirty="0"/>
          </a:p>
        </p:txBody>
      </p:sp>
    </p:spTree>
    <p:extLst>
      <p:ext uri="{BB962C8B-B14F-4D97-AF65-F5344CB8AC3E}">
        <p14:creationId xmlns:p14="http://schemas.microsoft.com/office/powerpoint/2010/main" val="951234512"/>
      </p:ext>
    </p:extLst>
  </p:cSld>
  <p:clrMapOvr>
    <a:masterClrMapping/>
  </p:clrMapOvr>
</p:sld>
</file>

<file path=ppt/theme/theme1.xml><?xml version="1.0" encoding="utf-8"?>
<a:theme xmlns:a="http://schemas.openxmlformats.org/drawingml/2006/main" name="1_xamk_ppt_Final_Hd_v2">
  <a:themeElements>
    <a:clrScheme name="XAMK">
      <a:dk1>
        <a:srgbClr val="000000"/>
      </a:dk1>
      <a:lt1>
        <a:srgbClr val="FFFFFF"/>
      </a:lt1>
      <a:dk2>
        <a:srgbClr val="FBBA18"/>
      </a:dk2>
      <a:lt2>
        <a:srgbClr val="EEECE1"/>
      </a:lt2>
      <a:accent1>
        <a:srgbClr val="007CAA"/>
      </a:accent1>
      <a:accent2>
        <a:srgbClr val="FBBA18"/>
      </a:accent2>
      <a:accent3>
        <a:srgbClr val="BDD5E0"/>
      </a:accent3>
      <a:accent4>
        <a:srgbClr val="383F43"/>
      </a:accent4>
      <a:accent5>
        <a:srgbClr val="4BACC6"/>
      </a:accent5>
      <a:accent6>
        <a:srgbClr val="F79646"/>
      </a:accent6>
      <a:hlink>
        <a:srgbClr val="0000FF"/>
      </a:hlink>
      <a:folHlink>
        <a:srgbClr val="800080"/>
      </a:folHlink>
    </a:clrScheme>
    <a:fontScheme name="Office, klassinen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71980D415B9F8548A54426F6575903B2" ma:contentTypeVersion="13" ma:contentTypeDescription="Luo uusi asiakirja." ma:contentTypeScope="" ma:versionID="15aed391683f84245a86d68cdb1b7f79">
  <xsd:schema xmlns:xsd="http://www.w3.org/2001/XMLSchema" xmlns:xs="http://www.w3.org/2001/XMLSchema" xmlns:p="http://schemas.microsoft.com/office/2006/metadata/properties" xmlns:ns2="4b97f769-4a36-450d-8c5e-28918d31a878" xmlns:ns3="3cb304f8-f7f0-4d05-9706-5a60fb04075e" targetNamespace="http://schemas.microsoft.com/office/2006/metadata/properties" ma:root="true" ma:fieldsID="9c3e667e430ddb5dac526214184a19d1" ns2:_="" ns3:_="">
    <xsd:import namespace="4b97f769-4a36-450d-8c5e-28918d31a878"/>
    <xsd:import namespace="3cb304f8-f7f0-4d05-9706-5a60fb0407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uokitu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7f769-4a36-450d-8c5e-28918d31a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uokitus" ma:index="19" nillable="true" ma:displayName="Luokitus" ma:default="Laatupalvelut" ma:format="Dropdown" ma:internalName="Luokitus">
      <xsd:simpleType>
        <xsd:restriction base="dms:Choice">
          <xsd:enumeration value="Laatupalvelut"/>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b304f8-f7f0-4d05-9706-5a60fb04075e"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uokitus xmlns="4b97f769-4a36-450d-8c5e-28918d31a878">Laatupalvelut</Luokitus>
  </documentManagement>
</p:properties>
</file>

<file path=customXml/itemProps1.xml><?xml version="1.0" encoding="utf-8"?>
<ds:datastoreItem xmlns:ds="http://schemas.openxmlformats.org/officeDocument/2006/customXml" ds:itemID="{F1E226D3-AE04-47A7-9CCD-D31278C9FA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97f769-4a36-450d-8c5e-28918d31a878"/>
    <ds:schemaRef ds:uri="3cb304f8-f7f0-4d05-9706-5a60fb0407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00B93A-4035-4B09-B5F7-F914B14C323D}">
  <ds:schemaRefs>
    <ds:schemaRef ds:uri="http://schemas.microsoft.com/sharepoint/v3/contenttype/forms"/>
  </ds:schemaRefs>
</ds:datastoreItem>
</file>

<file path=customXml/itemProps3.xml><?xml version="1.0" encoding="utf-8"?>
<ds:datastoreItem xmlns:ds="http://schemas.openxmlformats.org/officeDocument/2006/customXml" ds:itemID="{0B0D6B18-C7AC-4DB8-BF9D-800EC7717F63}">
  <ds:schemaRefs>
    <ds:schemaRef ds:uri="http://schemas.microsoft.com/office/2006/metadata/properties"/>
    <ds:schemaRef ds:uri="http://schemas.microsoft.com/office/infopath/2007/PartnerControls"/>
    <ds:schemaRef ds:uri="4b97f769-4a36-450d-8c5e-28918d31a878"/>
  </ds:schemaRefs>
</ds:datastoreItem>
</file>

<file path=docProps/app.xml><?xml version="1.0" encoding="utf-8"?>
<Properties xmlns="http://schemas.openxmlformats.org/officeDocument/2006/extended-properties" xmlns:vt="http://schemas.openxmlformats.org/officeDocument/2006/docPropsVTypes">
  <Template/>
  <TotalTime>725</TotalTime>
  <Words>1816</Words>
  <Application>Microsoft Office PowerPoint</Application>
  <PresentationFormat>Näytössä katseltava diaesitys (4:3)</PresentationFormat>
  <Paragraphs>275</Paragraphs>
  <Slides>38</Slides>
  <Notes>0</Notes>
  <HiddenSlides>0</HiddenSlides>
  <MMClips>0</MMClips>
  <ScaleCrop>false</ScaleCrop>
  <HeadingPairs>
    <vt:vector size="4" baseType="variant">
      <vt:variant>
        <vt:lpstr>Teema</vt:lpstr>
      </vt:variant>
      <vt:variant>
        <vt:i4>1</vt:i4>
      </vt:variant>
      <vt:variant>
        <vt:lpstr>Dian otsikot</vt:lpstr>
      </vt:variant>
      <vt:variant>
        <vt:i4>38</vt:i4>
      </vt:variant>
    </vt:vector>
  </HeadingPairs>
  <TitlesOfParts>
    <vt:vector size="39" baseType="lpstr">
      <vt:lpstr>1_xamk_ppt_Final_Hd_v2</vt:lpstr>
      <vt:lpstr>PowerPoint-esitys</vt:lpstr>
      <vt:lpstr>Laadunhallinta Xamkissa</vt:lpstr>
      <vt:lpstr>Sisältö</vt:lpstr>
      <vt:lpstr>Miksi laadunhallintaa tarvitaan?</vt:lpstr>
      <vt:lpstr>PowerPoint-esitys</vt:lpstr>
      <vt:lpstr>Mitä laatujärjestelmän kokonaisuuteen kuuluu?</vt:lpstr>
      <vt:lpstr>PowerPoint-esitys</vt:lpstr>
      <vt:lpstr>PowerPoint-esitys</vt:lpstr>
      <vt:lpstr>Laatujärjestelmän tavoitteet</vt:lpstr>
      <vt:lpstr>Jatkuva parantaminen arjessa</vt:lpstr>
      <vt:lpstr>Laadun arviointi ja kehittäminen on toiminnan parantamista ja vahvuuksien ylläpitämistä: tavoitteiden ja vaatimusten mukaisuutta, osaamisen kehittämistä, asiakkaiden ja sidosryhmien tarpeisiin vastaamista ja prosessien sujuvoittamista.</vt:lpstr>
      <vt:lpstr>Xamkin laatupolitiikka – eli laatutyön yleiset periaatteet 1/2</vt:lpstr>
      <vt:lpstr>Laatupolitiikka eli laatutyön yleiset periaatteet 2/2</vt:lpstr>
      <vt:lpstr>Miten ja millä työkaluilla toimintaa kehitetään?</vt:lpstr>
      <vt:lpstr>Prosessit</vt:lpstr>
      <vt:lpstr>Prosessit</vt:lpstr>
      <vt:lpstr>Menettely- ja muut ohjeet </vt:lpstr>
      <vt:lpstr>PowerPoint-esitys</vt:lpstr>
      <vt:lpstr>Palautejärjestelmän periaatteita</vt:lpstr>
      <vt:lpstr>Opintojaksopalautteet</vt:lpstr>
      <vt:lpstr>Opiskelijakyselyt</vt:lpstr>
      <vt:lpstr>Valtakunnalliset opiskelijakyselyt</vt:lpstr>
      <vt:lpstr>Kehittämisfoorumit</vt:lpstr>
      <vt:lpstr>Muut kyselyt</vt:lpstr>
      <vt:lpstr>Johdon katselmukset</vt:lpstr>
      <vt:lpstr>Itsearvioinnit</vt:lpstr>
      <vt:lpstr>Ulkoinen arviointi</vt:lpstr>
      <vt:lpstr>Tulosseuranta</vt:lpstr>
      <vt:lpstr>Kehityskeskustelut</vt:lpstr>
      <vt:lpstr>Ketkä ovat laadun tekijöitä Xamkissa?</vt:lpstr>
      <vt:lpstr>Laatuvastuut</vt:lpstr>
      <vt:lpstr>Laatuvastuut</vt:lpstr>
      <vt:lpstr>Laatuvastuut</vt:lpstr>
      <vt:lpstr>Laatuvastuut</vt:lpstr>
      <vt:lpstr>Mitkä ovat laatujärjestelmän kehittämisen tavoitteet?</vt:lpstr>
      <vt:lpstr>Lisätietoja ja linkkejä</vt:lpstr>
      <vt:lpstr>Kysy lisää, autamme mielellämme! </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Olli</dc:creator>
  <cp:keywords/>
  <dc:description/>
  <cp:lastModifiedBy>Voutila Susanna</cp:lastModifiedBy>
  <cp:revision>89</cp:revision>
  <dcterms:created xsi:type="dcterms:W3CDTF">2016-08-24T06:59:42Z</dcterms:created>
  <dcterms:modified xsi:type="dcterms:W3CDTF">2021-12-10T07:48:06Z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0x01010071980D415B9F8548A54426F6575903B2</vt:lpwstr>
  </property>
  <property fmtid="{D5CDD505-2E9C-101B-9397-08002B2CF9AE}" pid="3" name="vti_imgdate">
    <vt:lpwstr/>
  </property>
</Properties>
</file>